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94" r:id="rId2"/>
    <p:sldId id="322" r:id="rId3"/>
    <p:sldId id="275" r:id="rId4"/>
    <p:sldId id="299" r:id="rId5"/>
    <p:sldId id="327" r:id="rId6"/>
    <p:sldId id="325" r:id="rId7"/>
    <p:sldId id="326" r:id="rId8"/>
    <p:sldId id="300" r:id="rId9"/>
    <p:sldId id="308" r:id="rId10"/>
    <p:sldId id="309" r:id="rId11"/>
    <p:sldId id="310" r:id="rId12"/>
    <p:sldId id="328" r:id="rId13"/>
    <p:sldId id="302" r:id="rId14"/>
    <p:sldId id="330" r:id="rId15"/>
    <p:sldId id="331" r:id="rId16"/>
    <p:sldId id="307" r:id="rId17"/>
    <p:sldId id="332" r:id="rId18"/>
    <p:sldId id="32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4C97"/>
    <a:srgbClr val="3873AE"/>
    <a:srgbClr val="404040"/>
    <a:srgbClr val="A8C2DC"/>
    <a:srgbClr val="00FF00"/>
    <a:srgbClr val="00B050"/>
    <a:srgbClr val="99D6EA"/>
    <a:srgbClr val="FF0000"/>
    <a:srgbClr val="A45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3"/>
  </p:normalViewPr>
  <p:slideViewPr>
    <p:cSldViewPr snapToGrid="0" snapToObjects="1" showGuides="1">
      <p:cViewPr varScale="1">
        <p:scale>
          <a:sx n="85" d="100"/>
          <a:sy n="85" d="100"/>
        </p:scale>
        <p:origin x="1411" y="29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arxiv.org/abs/arXiv:1501.07166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501.07166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tdserver1.fnal.gov/peterson/tom/DFBXimages/HTSleads/index.html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arXiv:1501.07166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501.0716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4862732"/>
            <a:ext cx="8499231" cy="1390219"/>
          </a:xfrm>
        </p:spPr>
        <p:txBody>
          <a:bodyPr/>
          <a:lstStyle/>
          <a:p>
            <a:endParaRPr lang="en-US" b="1" dirty="0"/>
          </a:p>
          <a:p>
            <a:r>
              <a:rPr lang="en-US" sz="2400" b="1" dirty="0"/>
              <a:t>Ram C. Dhuley </a:t>
            </a:r>
            <a:r>
              <a:rPr lang="en-US" dirty="0"/>
              <a:t>	</a:t>
            </a:r>
          </a:p>
          <a:p>
            <a:r>
              <a:rPr lang="en-US" dirty="0"/>
              <a:t>USPAS – Cryogenic Engineering</a:t>
            </a:r>
          </a:p>
          <a:p>
            <a:r>
              <a:rPr lang="en-US" dirty="0"/>
              <a:t>June 21 – July 2, 2021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7836876" cy="1003049"/>
          </a:xfrm>
        </p:spPr>
        <p:txBody>
          <a:bodyPr>
            <a:noAutofit/>
          </a:bodyPr>
          <a:lstStyle/>
          <a:p>
            <a:r>
              <a:rPr lang="en-US" dirty="0"/>
              <a:t>Current leads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327B722-8ABC-44D0-9148-C204953E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Design of resistive current leads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43E3E-37B9-41DC-B7A8-0166E3886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29D9A-C8A1-4E9C-8EB2-D8CAB966B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8" y="2280471"/>
            <a:ext cx="3476749" cy="895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51B7B4-7198-442C-B096-C01AD7927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3653857"/>
            <a:ext cx="4544182" cy="10732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2DA548B-A328-497B-A6D7-CDC9D9693942}"/>
              </a:ext>
            </a:extLst>
          </p:cNvPr>
          <p:cNvSpPr txBox="1"/>
          <p:nvPr/>
        </p:nvSpPr>
        <p:spPr>
          <a:xfrm>
            <a:off x="470428" y="904661"/>
            <a:ext cx="719594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Conditions for minimum Qc: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warmest point in the current lead is x = 0 at T = T</a:t>
            </a:r>
            <a:r>
              <a:rPr lang="en-US" baseline="-250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heat enters the lead at x = 0 (i.e., T</a:t>
            </a:r>
            <a:r>
              <a:rPr lang="en-US" baseline="-250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</a:t>
            </a:r>
            <a:r>
              <a:rPr lang="en-US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baseline="-250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amb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baseline="-25000" dirty="0">
              <a:solidFill>
                <a:srgbClr val="8000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0AD4B-1563-41BE-ABCD-C7F08A4CB4AC}"/>
              </a:ext>
            </a:extLst>
          </p:cNvPr>
          <p:cNvSpPr txBox="1"/>
          <p:nvPr/>
        </p:nvSpPr>
        <p:spPr>
          <a:xfrm>
            <a:off x="470428" y="3130255"/>
            <a:ext cx="5176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Lead dimensions for minimum Qc: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BC9BF0-1ECF-4213-B336-772985C1B17F}"/>
              </a:ext>
            </a:extLst>
          </p:cNvPr>
          <p:cNvGrpSpPr/>
          <p:nvPr/>
        </p:nvGrpSpPr>
        <p:grpSpPr>
          <a:xfrm>
            <a:off x="5533718" y="2147855"/>
            <a:ext cx="3312574" cy="2596865"/>
            <a:chOff x="5360998" y="2229135"/>
            <a:chExt cx="3312574" cy="2596865"/>
          </a:xfrm>
        </p:grpSpPr>
        <p:pic>
          <p:nvPicPr>
            <p:cNvPr id="31" name="Picture 30" descr="Chart&#10;&#10;Description automatically generated">
              <a:extLst>
                <a:ext uri="{FF2B5EF4-FFF2-40B4-BE49-F238E27FC236}">
                  <a16:creationId xmlns:a16="http://schemas.microsoft.com/office/drawing/2014/main" id="{74B7D258-B011-4FBA-BB76-8A4190917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0998" y="2229135"/>
              <a:ext cx="3312574" cy="259686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D44F05-E6C6-4EFF-B343-234F59DE67E0}"/>
                </a:ext>
              </a:extLst>
            </p:cNvPr>
            <p:cNvSpPr txBox="1"/>
            <p:nvPr/>
          </p:nvSpPr>
          <p:spPr>
            <a:xfrm>
              <a:off x="6133432" y="3007144"/>
              <a:ext cx="1280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80008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Max T = T</a:t>
              </a:r>
              <a:r>
                <a:rPr lang="en-US" sz="2000" baseline="-25000" dirty="0">
                  <a:solidFill>
                    <a:srgbClr val="80008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</a:t>
              </a:r>
            </a:p>
            <a:p>
              <a:r>
                <a:rPr lang="en-US" sz="2000" dirty="0">
                  <a:solidFill>
                    <a:srgbClr val="80008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Q</a:t>
              </a:r>
              <a:r>
                <a:rPr lang="en-US" sz="2000" baseline="-25000" dirty="0">
                  <a:solidFill>
                    <a:srgbClr val="80008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</a:t>
              </a:r>
              <a:r>
                <a:rPr lang="en-US" sz="2000" dirty="0">
                  <a:solidFill>
                    <a:srgbClr val="80008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= 0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B7A15B2-1344-46C1-B980-0E0430AA51C4}"/>
                </a:ext>
              </a:extLst>
            </p:cNvPr>
            <p:cNvCxnSpPr/>
            <p:nvPr/>
          </p:nvCxnSpPr>
          <p:spPr>
            <a:xfrm flipH="1" flipV="1">
              <a:off x="5984240" y="2560320"/>
              <a:ext cx="457200" cy="4468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26E41D6-7D9A-4A9C-8F27-3C8C79BB2F83}"/>
              </a:ext>
            </a:extLst>
          </p:cNvPr>
          <p:cNvSpPr txBox="1"/>
          <p:nvPr/>
        </p:nvSpPr>
        <p:spPr>
          <a:xfrm>
            <a:off x="470428" y="4920201"/>
            <a:ext cx="7570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materials that obey Wiedeman-Franz law (k/</a:t>
            </a:r>
            <a:r>
              <a:rPr lang="el-GR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σ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L</a:t>
            </a:r>
            <a:r>
              <a:rPr lang="en-US" baseline="-250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T),</a:t>
            </a:r>
          </a:p>
          <a:p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en-US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US" baseline="-250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L,min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independent of the material!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However, the L/A for </a:t>
            </a:r>
            <a:r>
              <a:rPr lang="en-US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US" baseline="-250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L,min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depends on the material.</a:t>
            </a:r>
          </a:p>
        </p:txBody>
      </p:sp>
    </p:spTree>
    <p:extLst>
      <p:ext uri="{BB962C8B-B14F-4D97-AF65-F5344CB8AC3E}">
        <p14:creationId xmlns:p14="http://schemas.microsoft.com/office/powerpoint/2010/main" val="79105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327B722-8ABC-44D0-9148-C204953E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Design of resistive current leads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87A3A4-ECBA-4D25-8513-7042AE8FD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7A200-0F7F-4DEE-8431-4B5FAE27F86A}"/>
              </a:ext>
            </a:extLst>
          </p:cNvPr>
          <p:cNvSpPr txBox="1"/>
          <p:nvPr/>
        </p:nvSpPr>
        <p:spPr>
          <a:xfrm>
            <a:off x="470428" y="904661"/>
            <a:ext cx="803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Solution technique for temperature dependent k and </a:t>
            </a:r>
            <a:r>
              <a:rPr lang="el-G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σ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US" sz="2800" baseline="-25000" dirty="0">
              <a:solidFill>
                <a:srgbClr val="8000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9B67F-2375-4EF3-9F6F-43064606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1" y="1504264"/>
            <a:ext cx="8331518" cy="140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FE4582-352E-4E77-A09F-96103A4FF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46" y="2913357"/>
            <a:ext cx="3798787" cy="1198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E2E9C-E51F-444A-9097-1C60F7CE5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333" y="2965744"/>
            <a:ext cx="3235426" cy="1139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7B8D19-0BBD-423E-8CB8-67C7FDF45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605" y="3997489"/>
            <a:ext cx="6179390" cy="1602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66CC86-B144-4AC6-B1A6-D4205216E363}"/>
              </a:ext>
            </a:extLst>
          </p:cNvPr>
          <p:cNvSpPr txBox="1"/>
          <p:nvPr/>
        </p:nvSpPr>
        <p:spPr>
          <a:xfrm>
            <a:off x="467125" y="3192355"/>
            <a:ext cx="104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US" sz="2800" b="1" baseline="-25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L,min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B9E50-735E-4731-975A-3A723C817694}"/>
              </a:ext>
            </a:extLst>
          </p:cNvPr>
          <p:cNvSpPr txBox="1"/>
          <p:nvPr/>
        </p:nvSpPr>
        <p:spPr>
          <a:xfrm>
            <a:off x="467125" y="4226490"/>
            <a:ext cx="20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L/A for </a:t>
            </a:r>
            <a:r>
              <a:rPr lang="en-US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US" sz="2800" b="1" baseline="-25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L,min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F3562-D2A4-4005-9239-F3BFED1AF33D}"/>
              </a:ext>
            </a:extLst>
          </p:cNvPr>
          <p:cNvSpPr txBox="1"/>
          <p:nvPr/>
        </p:nvSpPr>
        <p:spPr>
          <a:xfrm>
            <a:off x="467125" y="5590627"/>
            <a:ext cx="5368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 </a:t>
            </a:r>
            <a:r>
              <a:rPr lang="en-US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10 gives reasonably accurate solutions</a:t>
            </a:r>
          </a:p>
        </p:txBody>
      </p:sp>
    </p:spTree>
    <p:extLst>
      <p:ext uri="{BB962C8B-B14F-4D97-AF65-F5344CB8AC3E}">
        <p14:creationId xmlns:p14="http://schemas.microsoft.com/office/powerpoint/2010/main" val="6320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327B722-8ABC-44D0-9148-C204953E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Design of gas cooled resistive current leads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02501-9311-4792-AC73-60F276F00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29EA1-DE44-4358-B7B1-33232955358F}"/>
              </a:ext>
            </a:extLst>
          </p:cNvPr>
          <p:cNvSpPr txBox="1"/>
          <p:nvPr/>
        </p:nvSpPr>
        <p:spPr>
          <a:xfrm>
            <a:off x="228600" y="889020"/>
            <a:ext cx="70450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1D model for self-cooled resistive current leads</a:t>
            </a:r>
          </a:p>
          <a:p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http://arxiv.org/abs/arXiv:1501.07166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E6F192-A08F-4AC5-95A1-847BF735BE82}"/>
              </a:ext>
            </a:extLst>
          </p:cNvPr>
          <p:cNvGrpSpPr/>
          <p:nvPr/>
        </p:nvGrpSpPr>
        <p:grpSpPr>
          <a:xfrm>
            <a:off x="7011253" y="1026914"/>
            <a:ext cx="1858462" cy="5042950"/>
            <a:chOff x="222250" y="1093690"/>
            <a:chExt cx="1858462" cy="50429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407DF6-03D1-4D5D-9224-8F91DFCD8D95}"/>
                </a:ext>
              </a:extLst>
            </p:cNvPr>
            <p:cNvGrpSpPr/>
            <p:nvPr/>
          </p:nvGrpSpPr>
          <p:grpSpPr>
            <a:xfrm>
              <a:off x="264325" y="2022845"/>
              <a:ext cx="1816387" cy="3204537"/>
              <a:chOff x="152565" y="1251477"/>
              <a:chExt cx="1816387" cy="320453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F1AB25F-ADF9-4E93-AEA2-EAA0BC6FC0E4}"/>
                  </a:ext>
                </a:extLst>
              </p:cNvPr>
              <p:cNvGrpSpPr/>
              <p:nvPr/>
            </p:nvGrpSpPr>
            <p:grpSpPr>
              <a:xfrm>
                <a:off x="357952" y="1251477"/>
                <a:ext cx="1611000" cy="3204537"/>
                <a:chOff x="337820" y="1698896"/>
                <a:chExt cx="1611000" cy="3204537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C6C2887-8A53-42B2-9EE8-611CA693C24D}"/>
                    </a:ext>
                  </a:extLst>
                </p:cNvPr>
                <p:cNvGrpSpPr/>
                <p:nvPr/>
              </p:nvGrpSpPr>
              <p:grpSpPr>
                <a:xfrm>
                  <a:off x="337820" y="1955625"/>
                  <a:ext cx="1060849" cy="2883172"/>
                  <a:chOff x="522518" y="2099460"/>
                  <a:chExt cx="1060849" cy="2883172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C4F772C5-5CB5-477F-9302-5D0AAEC5439F}"/>
                      </a:ext>
                    </a:extLst>
                  </p:cNvPr>
                  <p:cNvGrpSpPr/>
                  <p:nvPr/>
                </p:nvGrpSpPr>
                <p:grpSpPr>
                  <a:xfrm>
                    <a:off x="942331" y="2099460"/>
                    <a:ext cx="641036" cy="2883172"/>
                    <a:chOff x="837228" y="2225576"/>
                    <a:chExt cx="641036" cy="2883172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3A9BC16B-77CE-4CB9-B5B5-6F2DDC6F14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5555" y="2225576"/>
                      <a:ext cx="172709" cy="2732690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0446D82D-2039-43DD-A0F0-CEC1AB118B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7228" y="4600917"/>
                      <a:ext cx="420821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700" dirty="0"/>
                        <a:t>T</a:t>
                      </a:r>
                      <a:r>
                        <a:rPr lang="en-US" sz="2700" baseline="-25000" dirty="0"/>
                        <a:t>c</a:t>
                      </a:r>
                      <a:endParaRPr lang="en-US" sz="2700" dirty="0"/>
                    </a:p>
                  </p:txBody>
                </p:sp>
              </p:grp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282CBA7A-27E0-4121-83F0-5F1BD7C5A05A}"/>
                      </a:ext>
                    </a:extLst>
                  </p:cNvPr>
                  <p:cNvCxnSpPr/>
                  <p:nvPr/>
                </p:nvCxnSpPr>
                <p:spPr>
                  <a:xfrm>
                    <a:off x="1497011" y="3163614"/>
                    <a:ext cx="0" cy="662152"/>
                  </a:xfrm>
                  <a:prstGeom prst="straightConnector1">
                    <a:avLst/>
                  </a:prstGeom>
                  <a:ln w="57150">
                    <a:solidFill>
                      <a:srgbClr val="00FF00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769E6CAD-2D5B-4E6F-98A1-3AB96B4EB20B}"/>
                      </a:ext>
                    </a:extLst>
                  </p:cNvPr>
                  <p:cNvSpPr txBox="1"/>
                  <p:nvPr/>
                </p:nvSpPr>
                <p:spPr>
                  <a:xfrm>
                    <a:off x="522518" y="3272304"/>
                    <a:ext cx="82907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I, q(l)</a:t>
                    </a:r>
                  </a:p>
                </p:txBody>
              </p:sp>
            </p:grp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C519420-457F-4577-82BF-CC6FAEA285CE}"/>
                    </a:ext>
                  </a:extLst>
                </p:cNvPr>
                <p:cNvSpPr txBox="1"/>
                <p:nvPr/>
              </p:nvSpPr>
              <p:spPr>
                <a:xfrm>
                  <a:off x="1398669" y="1701709"/>
                  <a:ext cx="550151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sz="27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65A253B-56A5-46CD-89E1-64CAFA4C7141}"/>
                    </a:ext>
                  </a:extLst>
                </p:cNvPr>
                <p:cNvSpPr txBox="1"/>
                <p:nvPr/>
              </p:nvSpPr>
              <p:spPr>
                <a:xfrm>
                  <a:off x="1411493" y="4342182"/>
                  <a:ext cx="537327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sz="27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913DC14-9500-4D09-8B1F-FA6CD13991CC}"/>
                    </a:ext>
                  </a:extLst>
                </p:cNvPr>
                <p:cNvCxnSpPr/>
                <p:nvPr/>
              </p:nvCxnSpPr>
              <p:spPr>
                <a:xfrm>
                  <a:off x="1312313" y="1698896"/>
                  <a:ext cx="0" cy="497485"/>
                </a:xfrm>
                <a:prstGeom prst="straightConnector1">
                  <a:avLst/>
                </a:prstGeom>
                <a:ln w="57150">
                  <a:solidFill>
                    <a:srgbClr val="00FF00"/>
                  </a:solidFill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42271A66-470F-428B-9B23-E1AEA596C6BA}"/>
                    </a:ext>
                  </a:extLst>
                </p:cNvPr>
                <p:cNvCxnSpPr/>
                <p:nvPr/>
              </p:nvCxnSpPr>
              <p:spPr>
                <a:xfrm>
                  <a:off x="1312313" y="4405948"/>
                  <a:ext cx="0" cy="497485"/>
                </a:xfrm>
                <a:prstGeom prst="straightConnector1">
                  <a:avLst/>
                </a:prstGeom>
                <a:ln w="57150">
                  <a:solidFill>
                    <a:srgbClr val="00FF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B00DE0-E57A-499E-A495-D53AFEDF477C}"/>
                  </a:ext>
                </a:extLst>
              </p:cNvPr>
              <p:cNvSpPr txBox="1"/>
              <p:nvPr/>
            </p:nvSpPr>
            <p:spPr>
              <a:xfrm>
                <a:off x="152565" y="3915478"/>
                <a:ext cx="6303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l=L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5AC08B2-B5A0-4A0C-8B08-AF33047F705A}"/>
                </a:ext>
              </a:extLst>
            </p:cNvPr>
            <p:cNvGrpSpPr/>
            <p:nvPr/>
          </p:nvGrpSpPr>
          <p:grpSpPr>
            <a:xfrm>
              <a:off x="429419" y="1093690"/>
              <a:ext cx="1046477" cy="677336"/>
              <a:chOff x="4572000" y="4209624"/>
              <a:chExt cx="1046477" cy="677336"/>
            </a:xfrm>
          </p:grpSpPr>
          <p:sp>
            <p:nvSpPr>
              <p:cNvPr id="23" name="Cloud 22">
                <a:extLst>
                  <a:ext uri="{FF2B5EF4-FFF2-40B4-BE49-F238E27FC236}">
                    <a16:creationId xmlns:a16="http://schemas.microsoft.com/office/drawing/2014/main" id="{AC5B40B6-B094-48B7-A6F9-7B22D29F9333}"/>
                  </a:ext>
                </a:extLst>
              </p:cNvPr>
              <p:cNvSpPr/>
              <p:nvPr/>
            </p:nvSpPr>
            <p:spPr>
              <a:xfrm>
                <a:off x="4572000" y="4209624"/>
                <a:ext cx="1046477" cy="677336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7B6FAD-694D-4910-9D9F-75F91906C45A}"/>
                  </a:ext>
                </a:extLst>
              </p:cNvPr>
              <p:cNvSpPr txBox="1"/>
              <p:nvPr/>
            </p:nvSpPr>
            <p:spPr>
              <a:xfrm>
                <a:off x="4755241" y="4276039"/>
                <a:ext cx="705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443B4C-05F8-4AA8-91DE-E0E682A3CEDA}"/>
                </a:ext>
              </a:extLst>
            </p:cNvPr>
            <p:cNvSpPr/>
            <p:nvPr/>
          </p:nvSpPr>
          <p:spPr>
            <a:xfrm>
              <a:off x="222250" y="2022845"/>
              <a:ext cx="1858462" cy="41137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1D94BC-70E5-451B-AB6A-ABDB96A5989A}"/>
              </a:ext>
            </a:extLst>
          </p:cNvPr>
          <p:cNvGrpSpPr/>
          <p:nvPr/>
        </p:nvGrpSpPr>
        <p:grpSpPr>
          <a:xfrm>
            <a:off x="274285" y="1997550"/>
            <a:ext cx="6633492" cy="830997"/>
            <a:chOff x="274285" y="1997550"/>
            <a:chExt cx="6633492" cy="8309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5A0774B-7A50-4211-9216-E78911F468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540" b="21735"/>
            <a:stretch/>
          </p:blipFill>
          <p:spPr>
            <a:xfrm>
              <a:off x="2329830" y="2080066"/>
              <a:ext cx="4577947" cy="5586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92A189-AF61-42FC-8057-8D9B34F9F897}"/>
                </a:ext>
              </a:extLst>
            </p:cNvPr>
            <p:cNvSpPr txBox="1"/>
            <p:nvPr/>
          </p:nvSpPr>
          <p:spPr>
            <a:xfrm>
              <a:off x="274285" y="1997550"/>
              <a:ext cx="20799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Energy balance</a:t>
              </a:r>
            </a:p>
            <a:p>
              <a:r>
                <a:rPr lang="en-US" dirty="0"/>
                <a:t>for the lead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D07DAD-A6D4-4A42-B732-26F78D44B357}"/>
              </a:ext>
            </a:extLst>
          </p:cNvPr>
          <p:cNvGrpSpPr/>
          <p:nvPr/>
        </p:nvGrpSpPr>
        <p:grpSpPr>
          <a:xfrm>
            <a:off x="274284" y="3001723"/>
            <a:ext cx="5355128" cy="830997"/>
            <a:chOff x="274284" y="3001723"/>
            <a:chExt cx="5355128" cy="8309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1E8CB4-1FDF-48B1-82C6-897786BED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387" y="3131316"/>
              <a:ext cx="3248025" cy="66675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3A8E0C-B5A8-435D-BC12-9BFF8ECB0E4D}"/>
                </a:ext>
              </a:extLst>
            </p:cNvPr>
            <p:cNvSpPr txBox="1"/>
            <p:nvPr/>
          </p:nvSpPr>
          <p:spPr>
            <a:xfrm>
              <a:off x="274284" y="3001723"/>
              <a:ext cx="20799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Energy balance</a:t>
              </a:r>
            </a:p>
            <a:p>
              <a:r>
                <a:rPr lang="en-US" dirty="0"/>
                <a:t>for coolant gas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E2E245-6DD4-4A63-AA89-211251353A48}"/>
              </a:ext>
            </a:extLst>
          </p:cNvPr>
          <p:cNvGrpSpPr/>
          <p:nvPr/>
        </p:nvGrpSpPr>
        <p:grpSpPr>
          <a:xfrm>
            <a:off x="279017" y="4003806"/>
            <a:ext cx="3426345" cy="830997"/>
            <a:chOff x="279017" y="4003806"/>
            <a:chExt cx="3426345" cy="8309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7ABBF9-276E-4126-9FEC-3553A698E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1387" y="4009667"/>
              <a:ext cx="1323975" cy="69532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3232E7A-782C-4598-BA7A-CB77E5B80A22}"/>
                </a:ext>
              </a:extLst>
            </p:cNvPr>
            <p:cNvSpPr txBox="1"/>
            <p:nvPr/>
          </p:nvSpPr>
          <p:spPr>
            <a:xfrm>
              <a:off x="279017" y="4003806"/>
              <a:ext cx="21023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Coolant boiloff </a:t>
              </a:r>
            </a:p>
            <a:p>
              <a:r>
                <a:rPr lang="en-US" dirty="0"/>
                <a:t>rate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E5FFFD-C215-471D-8B1A-15DBAFA5568A}"/>
              </a:ext>
            </a:extLst>
          </p:cNvPr>
          <p:cNvGrpSpPr/>
          <p:nvPr/>
        </p:nvGrpSpPr>
        <p:grpSpPr>
          <a:xfrm>
            <a:off x="267507" y="4932685"/>
            <a:ext cx="6547881" cy="1200329"/>
            <a:chOff x="267507" y="4932685"/>
            <a:chExt cx="6547881" cy="12003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6F80D5-7335-4724-B295-8897E3857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1013" y="4983234"/>
              <a:ext cx="4524375" cy="7810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A947CD-0081-45BE-8DFF-2C6027959957}"/>
                </a:ext>
              </a:extLst>
            </p:cNvPr>
            <p:cNvSpPr txBox="1"/>
            <p:nvPr/>
          </p:nvSpPr>
          <p:spPr>
            <a:xfrm>
              <a:off x="267507" y="4932685"/>
              <a:ext cx="4125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Assuming </a:t>
              </a:r>
            </a:p>
            <a:p>
              <a:r>
                <a:rPr lang="en-US" dirty="0"/>
                <a:t>perfect heat </a:t>
              </a:r>
            </a:p>
            <a:p>
              <a:r>
                <a:rPr lang="en-US" dirty="0"/>
                <a:t>exchange (large h)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903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327B722-8ABC-44D0-9148-C204953E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Design of gas cooled resistive current leads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02501-9311-4792-AC73-60F276F00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A305A0-30FC-48DF-80B2-4C987C3EFF3B}"/>
              </a:ext>
            </a:extLst>
          </p:cNvPr>
          <p:cNvGrpSpPr/>
          <p:nvPr/>
        </p:nvGrpSpPr>
        <p:grpSpPr>
          <a:xfrm>
            <a:off x="3832226" y="1413997"/>
            <a:ext cx="5179694" cy="4030006"/>
            <a:chOff x="1608836" y="1410420"/>
            <a:chExt cx="5179694" cy="40300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5F8314-4EC2-4EC4-8330-E92969593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0" r="2293"/>
            <a:stretch/>
          </p:blipFill>
          <p:spPr>
            <a:xfrm>
              <a:off x="1608836" y="1410420"/>
              <a:ext cx="5179694" cy="377090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E7B74C-7DE6-46C0-8E99-CFEDADF5BC44}"/>
                </a:ext>
              </a:extLst>
            </p:cNvPr>
            <p:cNvSpPr/>
            <p:nvPr/>
          </p:nvSpPr>
          <p:spPr>
            <a:xfrm>
              <a:off x="2071814" y="5040316"/>
              <a:ext cx="42537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80008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</a:t>
              </a:r>
              <a:r>
                <a:rPr lang="en-US" sz="2000" dirty="0">
                  <a:solidFill>
                    <a:srgbClr val="800080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http://arxiv.org/abs/arXiv:1501.07166</a:t>
              </a:r>
              <a:r>
                <a:rPr lang="en-US" sz="2000" dirty="0">
                  <a:solidFill>
                    <a:srgbClr val="80008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)</a:t>
              </a:r>
              <a:endParaRPr lang="en-US" sz="20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873CB5-6B53-46AD-B176-A4D1722EDD68}"/>
              </a:ext>
            </a:extLst>
          </p:cNvPr>
          <p:cNvSpPr txBox="1"/>
          <p:nvPr/>
        </p:nvSpPr>
        <p:spPr>
          <a:xfrm>
            <a:off x="251522" y="1627573"/>
            <a:ext cx="34670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Gas cooled leads also need Q</a:t>
            </a:r>
            <a:r>
              <a:rPr lang="en-US" sz="2600" baseline="-250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US" sz="26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0 to minimize Qc (like conduction cooled leads)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US" sz="2600" baseline="-250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c,min</a:t>
            </a:r>
            <a:r>
              <a:rPr lang="en-US" sz="26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independent of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L/A for </a:t>
            </a:r>
            <a:r>
              <a:rPr lang="en-US" sz="26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US" sz="2600" baseline="-250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c,min</a:t>
            </a:r>
            <a:r>
              <a:rPr lang="en-US" sz="26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depends on material</a:t>
            </a:r>
          </a:p>
        </p:txBody>
      </p:sp>
    </p:spTree>
    <p:extLst>
      <p:ext uri="{BB962C8B-B14F-4D97-AF65-F5344CB8AC3E}">
        <p14:creationId xmlns:p14="http://schemas.microsoft.com/office/powerpoint/2010/main" val="893788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327B722-8ABC-44D0-9148-C204953E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Design of hybrid current leads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1F113C-8929-407A-867A-0C00B9D5E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02FB0-8C4B-42D0-B6D8-E77A04D3E6B8}"/>
              </a:ext>
            </a:extLst>
          </p:cNvPr>
          <p:cNvSpPr/>
          <p:nvPr/>
        </p:nvSpPr>
        <p:spPr>
          <a:xfrm>
            <a:off x="228600" y="882918"/>
            <a:ext cx="55727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4C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optimization of a hybrid current lead is done in two parts: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Resistive part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Procedures described earlier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HTS part considerations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Choice of HTS and matrix material and their size (L/A) to minimize conduction heat leak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Parallel shunt for current discharge during quench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configurations less sensitive to self-fields (</a:t>
            </a:r>
            <a:r>
              <a:rPr lang="en-US" sz="23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eg.</a:t>
            </a: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Bi2223 tapes are wound cylindrically to make the self-field parallel to the plane of the tapes)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4F8A7-64B9-4C09-84AE-6EDF4CA26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19"/>
          <a:stretch/>
        </p:blipFill>
        <p:spPr>
          <a:xfrm>
            <a:off x="5801360" y="1920557"/>
            <a:ext cx="3114040" cy="28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1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327B722-8ABC-44D0-9148-C204953E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Practical design considerations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60BDA-AB24-48AF-9A23-10A32B2DF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122B7-4374-41C4-B29C-A0710935E13D}"/>
              </a:ext>
            </a:extLst>
          </p:cNvPr>
          <p:cNvSpPr txBox="1"/>
          <p:nvPr/>
        </p:nvSpPr>
        <p:spPr>
          <a:xfrm>
            <a:off x="335280" y="679629"/>
            <a:ext cx="8580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analytical models presented earlier are a good starting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However, final optimization a current lead designed for transferring high currents must include 2D and possibly 3D finite element calculations for the detailed definition of the</a:t>
            </a:r>
            <a:b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geometry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 the modelling of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thermal performance – temperature dependent thermal conductivity, heat transfer coefficient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electrical performance – temperature dependent electrical resistivity, shunt for HTS leads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fluid dynamic performance – pressure drop for gas cooled leads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Magnetization of HTS leads in self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leads design is a mature topic with lot of literature – take benefit of this for your design!</a:t>
            </a:r>
          </a:p>
        </p:txBody>
      </p:sp>
    </p:spTree>
    <p:extLst>
      <p:ext uri="{BB962C8B-B14F-4D97-AF65-F5344CB8AC3E}">
        <p14:creationId xmlns:p14="http://schemas.microsoft.com/office/powerpoint/2010/main" val="237043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327B722-8ABC-44D0-9148-C204953E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Examples of HTS leads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60BDA-AB24-48AF-9A23-10A32B2DF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FD5F37F-F3D6-42F9-BF43-0CE299878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5530"/>
            <a:ext cx="7772400" cy="4726940"/>
          </a:xfrm>
        </p:spPr>
        <p:txBody>
          <a:bodyPr/>
          <a:lstStyle/>
          <a:p>
            <a:r>
              <a:rPr lang="en-US" sz="28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Fermilab</a:t>
            </a:r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tested and operated some HTS current leads at 4.5 kA to 6 kA for the </a:t>
            </a:r>
            <a:r>
              <a:rPr lang="en-US" sz="28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Tevatron</a:t>
            </a:r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and a few of them ran for many years in the </a:t>
            </a:r>
            <a:r>
              <a:rPr lang="en-US" sz="28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Tevatron</a:t>
            </a:r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1"/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LN2 cooled copper section </a:t>
            </a:r>
          </a:p>
          <a:p>
            <a:pPr lvl="1"/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 helium vapor flow up HTS section </a:t>
            </a:r>
          </a:p>
          <a:p>
            <a:pPr lvl="1"/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Very stable and reliable </a:t>
            </a:r>
          </a:p>
          <a:p>
            <a:pPr lvl="1"/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 issues involved solder joints to various conductors (LTS – HTS – copper) and isolation of N2 from helium channels </a:t>
            </a:r>
          </a:p>
          <a:p>
            <a:pPr lvl="1"/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references 3 and 4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9989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327B722-8ABC-44D0-9148-C204953E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Examples of HTS leads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60BDA-AB24-48AF-9A23-10A32B2DF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299CDAF-52AA-47B7-BA8E-F779EC08F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7300"/>
            <a:ext cx="7772400" cy="4343400"/>
          </a:xfrm>
        </p:spPr>
        <p:txBody>
          <a:bodyPr/>
          <a:lstStyle/>
          <a:p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CERN’s LHC current leads for currents above a few 100 amps are HTS leads, helium gas cooled from nominally 20 K gas </a:t>
            </a:r>
          </a:p>
          <a:p>
            <a:pPr lvl="1"/>
            <a:r>
              <a:rPr lang="en-US" sz="24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reference 5 for more information </a:t>
            </a:r>
          </a:p>
          <a:p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8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Fermilab</a:t>
            </a:r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/Berkeley collaboration incorporated 7.5 kA HTS current leads into the DFBX feed boxes for the LHC inner triplet magnets, also helium cooled </a:t>
            </a:r>
          </a:p>
          <a:p>
            <a:pPr lvl="1"/>
            <a:r>
              <a:rPr lang="en-US" sz="24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http://tdserver1.fnal.gov/peterson/tom/DFBXimages/HTSleads/index.html</a:t>
            </a:r>
            <a:r>
              <a:rPr lang="en-US" sz="24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000" dirty="0">
              <a:solidFill>
                <a:srgbClr val="8000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7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7437B6-841A-4773-8BF1-0946B88AB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63FB660-BEEF-4744-BF4E-BF2AB46B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References and further reading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8BF8D-770F-485B-90AC-7A3CCAF2D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358B7B3-AF7A-48E6-A73D-3E8F20F75092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R. McFee, “Optimum Input Leads for Cryogenic Apparatus,” </a:t>
            </a:r>
            <a:r>
              <a:rPr lang="en-US" sz="2200" i="1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Review of Scientific Instruments</a:t>
            </a: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1959.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A. Ballarino, “Current Leads, Links, and Buses,” </a:t>
            </a: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http://arxiv.org/abs/arXiv:1501.07166</a:t>
            </a: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G. </a:t>
            </a:r>
            <a:r>
              <a:rPr lang="en-US" sz="22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Citver</a:t>
            </a: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S. </a:t>
            </a:r>
            <a:r>
              <a:rPr lang="en-US" sz="22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Feher</a:t>
            </a: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T.J. Peterson, C.D. Sylvester, “ Thermal Tests of 6 kA HTS Current Leads for the Tevatron,” Advances in Cryogenic Engineering, Vol. 45B, pg. 1549.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J. Brandt, S. </a:t>
            </a:r>
            <a:r>
              <a:rPr lang="en-US" sz="22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Feher</a:t>
            </a: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T.J. Peterson, W.M. Soyars, “HTS Leads in the Tevatron,” Advances in Cryogenic Engineering, Vol. 47A, pg. 567.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T.P. Andersen, V. Benda, B. </a:t>
            </a:r>
            <a:r>
              <a:rPr lang="en-US" sz="22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Vullierme</a:t>
            </a:r>
            <a:r>
              <a:rPr lang="en-US" sz="22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“600 A Current Leads with Dry and Compact Warm Terminals,” LHC Project Report 605. 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rgbClr val="8000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rgbClr val="8000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0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Goals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84BDA-FCD5-4105-9846-8E32B41318E9}"/>
              </a:ext>
            </a:extLst>
          </p:cNvPr>
          <p:cNvSpPr txBox="1"/>
          <p:nvPr/>
        </p:nvSpPr>
        <p:spPr>
          <a:xfrm>
            <a:off x="341948" y="1166842"/>
            <a:ext cx="85734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Learn about the applications of current leads in cryogenic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Gain familiarity with different types of current leads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Look at techniques for designing optimal current leads for cryogenic systems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D81771-070D-4437-A349-B09A95FEC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327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84BDA-FCD5-4105-9846-8E32B41318E9}"/>
              </a:ext>
            </a:extLst>
          </p:cNvPr>
          <p:cNvSpPr txBox="1"/>
          <p:nvPr/>
        </p:nvSpPr>
        <p:spPr>
          <a:xfrm>
            <a:off x="341949" y="889843"/>
            <a:ext cx="84261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Powering a superconducting device involves transfer of current into a cryogenic environment from an outside source. </a:t>
            </a:r>
            <a:r>
              <a:rPr lang="en-US" sz="2800" u="sng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Current leads</a:t>
            </a:r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 perform this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The current can be DC or RF, and can greatly vary in magnitude depending on the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µA – mA DC current for cryogenic sensors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0008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~</a:t>
            </a:r>
            <a:r>
              <a:rPr lang="en-US" sz="20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kA DC current for superconducting magnets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10s of kW of RF (AC) power for SRF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In this lecture, we will focus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DC leads for magnets carrying current from room temperature into a LHe environment at </a:t>
            </a:r>
            <a:r>
              <a:rPr lang="en-US" sz="2000" dirty="0">
                <a:solidFill>
                  <a:srgbClr val="80008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~</a:t>
            </a:r>
            <a:r>
              <a:rPr lang="en-US" sz="20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4.2 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0008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RF power for SRF cavities in covered in a separate USPAS class on RF power couplers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92E148-5C77-41D6-A7A8-4DCCF4FC5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C1F519CF-28E2-4AAA-A4B9-AA9F9217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Configurations – conventional ‘resistive’ leads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F648AD-4021-4066-AFFF-0273367AD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B785B-7FA1-46AE-96DD-8A810595CABD}"/>
              </a:ext>
            </a:extLst>
          </p:cNvPr>
          <p:cNvGrpSpPr/>
          <p:nvPr/>
        </p:nvGrpSpPr>
        <p:grpSpPr>
          <a:xfrm>
            <a:off x="270273" y="853073"/>
            <a:ext cx="1916066" cy="3698644"/>
            <a:chOff x="596090" y="853073"/>
            <a:chExt cx="1916066" cy="369864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325F05-5F00-4479-A014-491215CAB8D8}"/>
                </a:ext>
              </a:extLst>
            </p:cNvPr>
            <p:cNvGrpSpPr/>
            <p:nvPr/>
          </p:nvGrpSpPr>
          <p:grpSpPr>
            <a:xfrm>
              <a:off x="596090" y="1582792"/>
              <a:ext cx="1060849" cy="2968925"/>
              <a:chOff x="522518" y="2013707"/>
              <a:chExt cx="1060849" cy="296892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74176FA-79AB-4C91-AF85-9C522E4B348D}"/>
                  </a:ext>
                </a:extLst>
              </p:cNvPr>
              <p:cNvGrpSpPr/>
              <p:nvPr/>
            </p:nvGrpSpPr>
            <p:grpSpPr>
              <a:xfrm>
                <a:off x="942331" y="2013707"/>
                <a:ext cx="641036" cy="2968925"/>
                <a:chOff x="837228" y="2139823"/>
                <a:chExt cx="641036" cy="2968925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1A70AE7-A78C-457F-AC78-7B7C0AAB90BE}"/>
                    </a:ext>
                  </a:extLst>
                </p:cNvPr>
                <p:cNvSpPr/>
                <p:nvPr/>
              </p:nvSpPr>
              <p:spPr>
                <a:xfrm>
                  <a:off x="1305555" y="2225576"/>
                  <a:ext cx="172709" cy="273269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E4D440E-1DA9-44F3-9CE4-035C563EC125}"/>
                    </a:ext>
                  </a:extLst>
                </p:cNvPr>
                <p:cNvSpPr txBox="1"/>
                <p:nvPr/>
              </p:nvSpPr>
              <p:spPr>
                <a:xfrm>
                  <a:off x="846792" y="2139823"/>
                  <a:ext cx="474810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700" dirty="0"/>
                    <a:t>T</a:t>
                  </a:r>
                  <a:r>
                    <a:rPr lang="en-US" sz="2700" baseline="-25000" dirty="0"/>
                    <a:t>h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F01F7E7-5E45-4BA2-891B-72EF1ABD27C1}"/>
                    </a:ext>
                  </a:extLst>
                </p:cNvPr>
                <p:cNvSpPr txBox="1"/>
                <p:nvPr/>
              </p:nvSpPr>
              <p:spPr>
                <a:xfrm>
                  <a:off x="837228" y="4600917"/>
                  <a:ext cx="420821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700" dirty="0"/>
                    <a:t>T</a:t>
                  </a:r>
                  <a:r>
                    <a:rPr lang="en-US" sz="2700" baseline="-25000" dirty="0"/>
                    <a:t>c</a:t>
                  </a:r>
                  <a:endParaRPr lang="en-US" sz="2700" dirty="0"/>
                </a:p>
              </p:txBody>
            </p:sp>
          </p:grp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C0D5384-3AF5-4E41-B000-EB889972B972}"/>
                  </a:ext>
                </a:extLst>
              </p:cNvPr>
              <p:cNvCxnSpPr/>
              <p:nvPr/>
            </p:nvCxnSpPr>
            <p:spPr>
              <a:xfrm>
                <a:off x="1497011" y="3163614"/>
                <a:ext cx="0" cy="662152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D506FB-B393-4A1D-B063-7ABA5F476404}"/>
                  </a:ext>
                </a:extLst>
              </p:cNvPr>
              <p:cNvSpPr txBox="1"/>
              <p:nvPr/>
            </p:nvSpPr>
            <p:spPr>
              <a:xfrm>
                <a:off x="522518" y="3272304"/>
                <a:ext cx="8290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 q(l)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CB7CE7-6D2A-4030-9F73-C09BD51E9419}"/>
                </a:ext>
              </a:extLst>
            </p:cNvPr>
            <p:cNvSpPr txBox="1"/>
            <p:nvPr/>
          </p:nvSpPr>
          <p:spPr>
            <a:xfrm>
              <a:off x="663637" y="853073"/>
              <a:ext cx="18485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Conventional </a:t>
              </a:r>
            </a:p>
            <a:p>
              <a:pPr algn="ctr"/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“resistive”</a:t>
              </a:r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0F6BDD4-13A9-4F7B-AD95-C97FA7E544E3}"/>
              </a:ext>
            </a:extLst>
          </p:cNvPr>
          <p:cNvSpPr/>
          <p:nvPr/>
        </p:nvSpPr>
        <p:spPr>
          <a:xfrm>
            <a:off x="1987543" y="2732699"/>
            <a:ext cx="852520" cy="4278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5C4D1FF-0964-4434-AAE1-FD4BDB24E2E5}"/>
              </a:ext>
            </a:extLst>
          </p:cNvPr>
          <p:cNvGrpSpPr/>
          <p:nvPr/>
        </p:nvGrpSpPr>
        <p:grpSpPr>
          <a:xfrm>
            <a:off x="3303521" y="983267"/>
            <a:ext cx="2629739" cy="3558337"/>
            <a:chOff x="3303521" y="983267"/>
            <a:chExt cx="2629739" cy="355833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1B30FF6-6122-4CA0-9D81-46777FDE87FA}"/>
                </a:ext>
              </a:extLst>
            </p:cNvPr>
            <p:cNvGrpSpPr/>
            <p:nvPr/>
          </p:nvGrpSpPr>
          <p:grpSpPr>
            <a:xfrm>
              <a:off x="3303522" y="1668545"/>
              <a:ext cx="900623" cy="2873059"/>
              <a:chOff x="3860563" y="1668545"/>
              <a:chExt cx="900623" cy="28730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6EB28A-0157-4C3D-B4F0-C200298D6275}"/>
                  </a:ext>
                </a:extLst>
              </p:cNvPr>
              <p:cNvSpPr/>
              <p:nvPr/>
            </p:nvSpPr>
            <p:spPr>
              <a:xfrm>
                <a:off x="4306248" y="1668545"/>
                <a:ext cx="172709" cy="273269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B76CDC8-F70E-4C0E-BCC0-A86AC8D8F93B}"/>
                  </a:ext>
                </a:extLst>
              </p:cNvPr>
              <p:cNvSpPr/>
              <p:nvPr/>
            </p:nvSpPr>
            <p:spPr>
              <a:xfrm>
                <a:off x="4014952" y="4298731"/>
                <a:ext cx="746234" cy="242873"/>
              </a:xfrm>
              <a:prstGeom prst="rect">
                <a:avLst/>
              </a:prstGeom>
              <a:solidFill>
                <a:srgbClr val="004C97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1CE606-681B-43BE-AD25-CB0101CF7266}"/>
                  </a:ext>
                </a:extLst>
              </p:cNvPr>
              <p:cNvSpPr txBox="1"/>
              <p:nvPr/>
            </p:nvSpPr>
            <p:spPr>
              <a:xfrm rot="16200000">
                <a:off x="3554710" y="2789898"/>
                <a:ext cx="10118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Vacuum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26B9893-B86C-44FB-9E98-FC1B39F20540}"/>
                </a:ext>
              </a:extLst>
            </p:cNvPr>
            <p:cNvGrpSpPr/>
            <p:nvPr/>
          </p:nvGrpSpPr>
          <p:grpSpPr>
            <a:xfrm>
              <a:off x="4429214" y="1445920"/>
              <a:ext cx="1504046" cy="3087260"/>
              <a:chOff x="4429214" y="1445920"/>
              <a:chExt cx="1504046" cy="308726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AF5D40-2023-4B9E-87EE-FE5E0A6CE203}"/>
                  </a:ext>
                </a:extLst>
              </p:cNvPr>
              <p:cNvSpPr/>
              <p:nvPr/>
            </p:nvSpPr>
            <p:spPr>
              <a:xfrm>
                <a:off x="5276189" y="1679054"/>
                <a:ext cx="172709" cy="273269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149AEE-CEE9-42E2-A3A5-29D630336A1E}"/>
                  </a:ext>
                </a:extLst>
              </p:cNvPr>
              <p:cNvSpPr txBox="1"/>
              <p:nvPr/>
            </p:nvSpPr>
            <p:spPr>
              <a:xfrm rot="16200000">
                <a:off x="4496333" y="2789897"/>
                <a:ext cx="10118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Vacuum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84D5080-523B-4373-976E-E23CDB9274A1}"/>
                  </a:ext>
                </a:extLst>
              </p:cNvPr>
              <p:cNvSpPr/>
              <p:nvPr/>
            </p:nvSpPr>
            <p:spPr>
              <a:xfrm>
                <a:off x="4985547" y="4290307"/>
                <a:ext cx="746234" cy="242873"/>
              </a:xfrm>
              <a:prstGeom prst="rect">
                <a:avLst/>
              </a:prstGeom>
              <a:solidFill>
                <a:srgbClr val="004C97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0025C9F-9A50-4F66-B7F3-C459D0E21CDD}"/>
                  </a:ext>
                </a:extLst>
              </p:cNvPr>
              <p:cNvSpPr/>
              <p:nvPr/>
            </p:nvSpPr>
            <p:spPr>
              <a:xfrm>
                <a:off x="5390284" y="2400885"/>
                <a:ext cx="400111" cy="168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805B6F1-21FD-429C-9810-AF3711A6BA71}"/>
                  </a:ext>
                </a:extLst>
              </p:cNvPr>
              <p:cNvSpPr/>
              <p:nvPr/>
            </p:nvSpPr>
            <p:spPr>
              <a:xfrm>
                <a:off x="5390284" y="3411779"/>
                <a:ext cx="400111" cy="168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681835-95B1-4149-A767-CD750FC6235F}"/>
                  </a:ext>
                </a:extLst>
              </p:cNvPr>
              <p:cNvSpPr txBox="1"/>
              <p:nvPr/>
            </p:nvSpPr>
            <p:spPr>
              <a:xfrm>
                <a:off x="4429214" y="3940049"/>
                <a:ext cx="42082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/>
                  <a:t>T</a:t>
                </a:r>
                <a:r>
                  <a:rPr lang="en-US" sz="2700" baseline="-25000" dirty="0"/>
                  <a:t>c</a:t>
                </a:r>
                <a:endParaRPr lang="en-US" sz="27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3AE0E66-944E-4300-B009-CC60CEE2704E}"/>
                  </a:ext>
                </a:extLst>
              </p:cNvPr>
              <p:cNvSpPr txBox="1"/>
              <p:nvPr/>
            </p:nvSpPr>
            <p:spPr>
              <a:xfrm>
                <a:off x="5463260" y="1905407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/>
                  <a:t>T</a:t>
                </a:r>
                <a:r>
                  <a:rPr lang="en-US" sz="2700" baseline="-25000" dirty="0"/>
                  <a:t>1</a:t>
                </a:r>
                <a:endParaRPr lang="en-US" sz="27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B54545-1A41-4840-9AEF-633E6C57BC42}"/>
                  </a:ext>
                </a:extLst>
              </p:cNvPr>
              <p:cNvSpPr txBox="1"/>
              <p:nvPr/>
            </p:nvSpPr>
            <p:spPr>
              <a:xfrm>
                <a:off x="5448898" y="2936071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/>
                  <a:t>T</a:t>
                </a:r>
                <a:r>
                  <a:rPr lang="en-US" sz="2700" baseline="-25000" dirty="0"/>
                  <a:t>2</a:t>
                </a:r>
                <a:endParaRPr lang="en-US" sz="27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2D8313E-4631-48DD-BA2C-8BE8A0C9E6A1}"/>
                  </a:ext>
                </a:extLst>
              </p:cNvPr>
              <p:cNvSpPr txBox="1"/>
              <p:nvPr/>
            </p:nvSpPr>
            <p:spPr>
              <a:xfrm>
                <a:off x="4451090" y="1445920"/>
                <a:ext cx="47481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/>
                  <a:t>T</a:t>
                </a:r>
                <a:r>
                  <a:rPr lang="en-US" sz="2700" baseline="-25000" dirty="0"/>
                  <a:t>h</a:t>
                </a:r>
                <a:endParaRPr lang="en-US" sz="27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67B7C0-0209-4D77-9350-41DFBDEE4AA5}"/>
                </a:ext>
              </a:extLst>
            </p:cNvPr>
            <p:cNvSpPr txBox="1"/>
            <p:nvPr/>
          </p:nvSpPr>
          <p:spPr>
            <a:xfrm>
              <a:off x="3303521" y="983267"/>
              <a:ext cx="2465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Conduction cooled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7764B87-7A44-4430-96FC-DE22CE5D9C48}"/>
              </a:ext>
            </a:extLst>
          </p:cNvPr>
          <p:cNvGrpSpPr/>
          <p:nvPr/>
        </p:nvGrpSpPr>
        <p:grpSpPr>
          <a:xfrm>
            <a:off x="6377013" y="983266"/>
            <a:ext cx="2497457" cy="3901065"/>
            <a:chOff x="6377013" y="983266"/>
            <a:chExt cx="2497457" cy="39010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7DA431-5044-44CA-90EF-23733148625B}"/>
                </a:ext>
              </a:extLst>
            </p:cNvPr>
            <p:cNvSpPr txBox="1"/>
            <p:nvPr/>
          </p:nvSpPr>
          <p:spPr>
            <a:xfrm>
              <a:off x="6721826" y="983266"/>
              <a:ext cx="1776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Vapor cooled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7A7728-71A3-4FC9-B441-89FED4FDB383}"/>
                </a:ext>
              </a:extLst>
            </p:cNvPr>
            <p:cNvGrpSpPr/>
            <p:nvPr/>
          </p:nvGrpSpPr>
          <p:grpSpPr>
            <a:xfrm>
              <a:off x="6377013" y="1679054"/>
              <a:ext cx="1083566" cy="3201104"/>
              <a:chOff x="6377013" y="1679054"/>
              <a:chExt cx="1083566" cy="320110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32B76-96D3-4F4B-BEF3-8EC4E7178DD8}"/>
                  </a:ext>
                </a:extLst>
              </p:cNvPr>
              <p:cNvSpPr/>
              <p:nvPr/>
            </p:nvSpPr>
            <p:spPr>
              <a:xfrm>
                <a:off x="6762512" y="1679054"/>
                <a:ext cx="299839" cy="273269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3345746-E2B7-4EBF-A5A4-335997302AF9}"/>
                  </a:ext>
                </a:extLst>
              </p:cNvPr>
              <p:cNvSpPr/>
              <p:nvPr/>
            </p:nvSpPr>
            <p:spPr>
              <a:xfrm>
                <a:off x="6545679" y="4293821"/>
                <a:ext cx="746234" cy="242873"/>
              </a:xfrm>
              <a:prstGeom prst="rect">
                <a:avLst/>
              </a:prstGeom>
              <a:gradFill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CAEEA62-39E0-4BA2-8AE3-589C3312AA12}"/>
                  </a:ext>
                </a:extLst>
              </p:cNvPr>
              <p:cNvSpPr/>
              <p:nvPr/>
            </p:nvSpPr>
            <p:spPr>
              <a:xfrm>
                <a:off x="6821214" y="2090623"/>
                <a:ext cx="168230" cy="2313211"/>
              </a:xfrm>
              <a:custGeom>
                <a:avLst/>
                <a:gdLst>
                  <a:gd name="connsiteX0" fmla="*/ 73572 w 168230"/>
                  <a:gd name="connsiteY0" fmla="*/ 2774731 h 2774731"/>
                  <a:gd name="connsiteX1" fmla="*/ 126124 w 168230"/>
                  <a:gd name="connsiteY1" fmla="*/ 2585545 h 2774731"/>
                  <a:gd name="connsiteX2" fmla="*/ 147145 w 168230"/>
                  <a:gd name="connsiteY2" fmla="*/ 2543504 h 2774731"/>
                  <a:gd name="connsiteX3" fmla="*/ 168165 w 168230"/>
                  <a:gd name="connsiteY3" fmla="*/ 2480442 h 2774731"/>
                  <a:gd name="connsiteX4" fmla="*/ 136634 w 168230"/>
                  <a:gd name="connsiteY4" fmla="*/ 2322787 h 2774731"/>
                  <a:gd name="connsiteX5" fmla="*/ 105103 w 168230"/>
                  <a:gd name="connsiteY5" fmla="*/ 2312276 h 2774731"/>
                  <a:gd name="connsiteX6" fmla="*/ 94593 w 168230"/>
                  <a:gd name="connsiteY6" fmla="*/ 2270235 h 2774731"/>
                  <a:gd name="connsiteX7" fmla="*/ 63062 w 168230"/>
                  <a:gd name="connsiteY7" fmla="*/ 2249214 h 2774731"/>
                  <a:gd name="connsiteX8" fmla="*/ 42041 w 168230"/>
                  <a:gd name="connsiteY8" fmla="*/ 2217683 h 2774731"/>
                  <a:gd name="connsiteX9" fmla="*/ 31531 w 168230"/>
                  <a:gd name="connsiteY9" fmla="*/ 2186152 h 2774731"/>
                  <a:gd name="connsiteX10" fmla="*/ 10510 w 168230"/>
                  <a:gd name="connsiteY10" fmla="*/ 2154621 h 2774731"/>
                  <a:gd name="connsiteX11" fmla="*/ 0 w 168230"/>
                  <a:gd name="connsiteY11" fmla="*/ 2102069 h 2774731"/>
                  <a:gd name="connsiteX12" fmla="*/ 10510 w 168230"/>
                  <a:gd name="connsiteY12" fmla="*/ 1965435 h 2774731"/>
                  <a:gd name="connsiteX13" fmla="*/ 31531 w 168230"/>
                  <a:gd name="connsiteY13" fmla="*/ 1933904 h 2774731"/>
                  <a:gd name="connsiteX14" fmla="*/ 42041 w 168230"/>
                  <a:gd name="connsiteY14" fmla="*/ 1902373 h 2774731"/>
                  <a:gd name="connsiteX15" fmla="*/ 52552 w 168230"/>
                  <a:gd name="connsiteY15" fmla="*/ 1860331 h 2774731"/>
                  <a:gd name="connsiteX16" fmla="*/ 73572 w 168230"/>
                  <a:gd name="connsiteY16" fmla="*/ 1797269 h 2774731"/>
                  <a:gd name="connsiteX17" fmla="*/ 63062 w 168230"/>
                  <a:gd name="connsiteY17" fmla="*/ 1502980 h 2774731"/>
                  <a:gd name="connsiteX18" fmla="*/ 52552 w 168230"/>
                  <a:gd name="connsiteY18" fmla="*/ 1471449 h 2774731"/>
                  <a:gd name="connsiteX19" fmla="*/ 21020 w 168230"/>
                  <a:gd name="connsiteY19" fmla="*/ 1439918 h 2774731"/>
                  <a:gd name="connsiteX20" fmla="*/ 73572 w 168230"/>
                  <a:gd name="connsiteY20" fmla="*/ 1313794 h 2774731"/>
                  <a:gd name="connsiteX21" fmla="*/ 94593 w 168230"/>
                  <a:gd name="connsiteY21" fmla="*/ 1282263 h 2774731"/>
                  <a:gd name="connsiteX22" fmla="*/ 94593 w 168230"/>
                  <a:gd name="connsiteY22" fmla="*/ 1051035 h 2774731"/>
                  <a:gd name="connsiteX23" fmla="*/ 63062 w 168230"/>
                  <a:gd name="connsiteY23" fmla="*/ 1030014 h 2774731"/>
                  <a:gd name="connsiteX24" fmla="*/ 52552 w 168230"/>
                  <a:gd name="connsiteY24" fmla="*/ 998483 h 2774731"/>
                  <a:gd name="connsiteX25" fmla="*/ 10510 w 168230"/>
                  <a:gd name="connsiteY25" fmla="*/ 935421 h 2774731"/>
                  <a:gd name="connsiteX26" fmla="*/ 21020 w 168230"/>
                  <a:gd name="connsiteY26" fmla="*/ 819807 h 2774731"/>
                  <a:gd name="connsiteX27" fmla="*/ 63062 w 168230"/>
                  <a:gd name="connsiteY27" fmla="*/ 798787 h 2774731"/>
                  <a:gd name="connsiteX28" fmla="*/ 84083 w 168230"/>
                  <a:gd name="connsiteY28" fmla="*/ 767256 h 2774731"/>
                  <a:gd name="connsiteX29" fmla="*/ 105103 w 168230"/>
                  <a:gd name="connsiteY29" fmla="*/ 693683 h 2774731"/>
                  <a:gd name="connsiteX30" fmla="*/ 126124 w 168230"/>
                  <a:gd name="connsiteY30" fmla="*/ 630621 h 2774731"/>
                  <a:gd name="connsiteX31" fmla="*/ 147145 w 168230"/>
                  <a:gd name="connsiteY31" fmla="*/ 599090 h 2774731"/>
                  <a:gd name="connsiteX32" fmla="*/ 105103 w 168230"/>
                  <a:gd name="connsiteY32" fmla="*/ 430925 h 2774731"/>
                  <a:gd name="connsiteX33" fmla="*/ 73572 w 168230"/>
                  <a:gd name="connsiteY33" fmla="*/ 420414 h 2774731"/>
                  <a:gd name="connsiteX34" fmla="*/ 21020 w 168230"/>
                  <a:gd name="connsiteY34" fmla="*/ 325821 h 2774731"/>
                  <a:gd name="connsiteX35" fmla="*/ 31531 w 168230"/>
                  <a:gd name="connsiteY35" fmla="*/ 210207 h 2774731"/>
                  <a:gd name="connsiteX36" fmla="*/ 94593 w 168230"/>
                  <a:gd name="connsiteY36" fmla="*/ 168166 h 2774731"/>
                  <a:gd name="connsiteX37" fmla="*/ 115614 w 168230"/>
                  <a:gd name="connsiteY37" fmla="*/ 136635 h 2774731"/>
                  <a:gd name="connsiteX38" fmla="*/ 105103 w 168230"/>
                  <a:gd name="connsiteY38" fmla="*/ 94594 h 2774731"/>
                  <a:gd name="connsiteX39" fmla="*/ 105103 w 168230"/>
                  <a:gd name="connsiteY39" fmla="*/ 0 h 277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68230" h="2774731">
                    <a:moveTo>
                      <a:pt x="73572" y="2774731"/>
                    </a:moveTo>
                    <a:cubicBezTo>
                      <a:pt x="101234" y="2594933"/>
                      <a:pt x="69318" y="2687795"/>
                      <a:pt x="126124" y="2585545"/>
                    </a:cubicBezTo>
                    <a:cubicBezTo>
                      <a:pt x="133733" y="2571849"/>
                      <a:pt x="141326" y="2558051"/>
                      <a:pt x="147145" y="2543504"/>
                    </a:cubicBezTo>
                    <a:cubicBezTo>
                      <a:pt x="155374" y="2522931"/>
                      <a:pt x="168165" y="2480442"/>
                      <a:pt x="168165" y="2480442"/>
                    </a:cubicBezTo>
                    <a:cubicBezTo>
                      <a:pt x="165878" y="2452993"/>
                      <a:pt x="178280" y="2356104"/>
                      <a:pt x="136634" y="2322787"/>
                    </a:cubicBezTo>
                    <a:cubicBezTo>
                      <a:pt x="127983" y="2315866"/>
                      <a:pt x="115613" y="2315780"/>
                      <a:pt x="105103" y="2312276"/>
                    </a:cubicBezTo>
                    <a:cubicBezTo>
                      <a:pt x="101600" y="2298262"/>
                      <a:pt x="102606" y="2282254"/>
                      <a:pt x="94593" y="2270235"/>
                    </a:cubicBezTo>
                    <a:cubicBezTo>
                      <a:pt x="87586" y="2259725"/>
                      <a:pt x="71994" y="2258146"/>
                      <a:pt x="63062" y="2249214"/>
                    </a:cubicBezTo>
                    <a:cubicBezTo>
                      <a:pt x="54130" y="2240282"/>
                      <a:pt x="49048" y="2228193"/>
                      <a:pt x="42041" y="2217683"/>
                    </a:cubicBezTo>
                    <a:cubicBezTo>
                      <a:pt x="38538" y="2207173"/>
                      <a:pt x="36486" y="2196061"/>
                      <a:pt x="31531" y="2186152"/>
                    </a:cubicBezTo>
                    <a:cubicBezTo>
                      <a:pt x="25882" y="2174854"/>
                      <a:pt x="14945" y="2166449"/>
                      <a:pt x="10510" y="2154621"/>
                    </a:cubicBezTo>
                    <a:cubicBezTo>
                      <a:pt x="4237" y="2137894"/>
                      <a:pt x="3503" y="2119586"/>
                      <a:pt x="0" y="2102069"/>
                    </a:cubicBezTo>
                    <a:cubicBezTo>
                      <a:pt x="3503" y="2056524"/>
                      <a:pt x="2092" y="2010332"/>
                      <a:pt x="10510" y="1965435"/>
                    </a:cubicBezTo>
                    <a:cubicBezTo>
                      <a:pt x="12838" y="1953019"/>
                      <a:pt x="25882" y="1945202"/>
                      <a:pt x="31531" y="1933904"/>
                    </a:cubicBezTo>
                    <a:cubicBezTo>
                      <a:pt x="36486" y="1923995"/>
                      <a:pt x="38997" y="1913026"/>
                      <a:pt x="42041" y="1902373"/>
                    </a:cubicBezTo>
                    <a:cubicBezTo>
                      <a:pt x="46009" y="1888483"/>
                      <a:pt x="48401" y="1874167"/>
                      <a:pt x="52552" y="1860331"/>
                    </a:cubicBezTo>
                    <a:cubicBezTo>
                      <a:pt x="58919" y="1839108"/>
                      <a:pt x="73572" y="1797269"/>
                      <a:pt x="73572" y="1797269"/>
                    </a:cubicBezTo>
                    <a:cubicBezTo>
                      <a:pt x="70069" y="1699173"/>
                      <a:pt x="69381" y="1600935"/>
                      <a:pt x="63062" y="1502980"/>
                    </a:cubicBezTo>
                    <a:cubicBezTo>
                      <a:pt x="62349" y="1491924"/>
                      <a:pt x="58697" y="1480667"/>
                      <a:pt x="52552" y="1471449"/>
                    </a:cubicBezTo>
                    <a:cubicBezTo>
                      <a:pt x="44307" y="1459081"/>
                      <a:pt x="31531" y="1450428"/>
                      <a:pt x="21020" y="1439918"/>
                    </a:cubicBezTo>
                    <a:cubicBezTo>
                      <a:pt x="35684" y="1351937"/>
                      <a:pt x="19710" y="1394587"/>
                      <a:pt x="73572" y="1313794"/>
                    </a:cubicBezTo>
                    <a:lnTo>
                      <a:pt x="94593" y="1282263"/>
                    </a:lnTo>
                    <a:cubicBezTo>
                      <a:pt x="123108" y="1196713"/>
                      <a:pt x="124173" y="1206329"/>
                      <a:pt x="94593" y="1051035"/>
                    </a:cubicBezTo>
                    <a:cubicBezTo>
                      <a:pt x="92229" y="1038626"/>
                      <a:pt x="73572" y="1037021"/>
                      <a:pt x="63062" y="1030014"/>
                    </a:cubicBezTo>
                    <a:cubicBezTo>
                      <a:pt x="59559" y="1019504"/>
                      <a:pt x="57932" y="1008168"/>
                      <a:pt x="52552" y="998483"/>
                    </a:cubicBezTo>
                    <a:cubicBezTo>
                      <a:pt x="40283" y="976398"/>
                      <a:pt x="10510" y="935421"/>
                      <a:pt x="10510" y="935421"/>
                    </a:cubicBezTo>
                    <a:cubicBezTo>
                      <a:pt x="14013" y="896883"/>
                      <a:pt x="7129" y="855925"/>
                      <a:pt x="21020" y="819807"/>
                    </a:cubicBezTo>
                    <a:cubicBezTo>
                      <a:pt x="26645" y="805183"/>
                      <a:pt x="51025" y="808817"/>
                      <a:pt x="63062" y="798787"/>
                    </a:cubicBezTo>
                    <a:cubicBezTo>
                      <a:pt x="72766" y="790700"/>
                      <a:pt x="77076" y="777766"/>
                      <a:pt x="84083" y="767256"/>
                    </a:cubicBezTo>
                    <a:cubicBezTo>
                      <a:pt x="119413" y="661262"/>
                      <a:pt x="65500" y="825695"/>
                      <a:pt x="105103" y="693683"/>
                    </a:cubicBezTo>
                    <a:cubicBezTo>
                      <a:pt x="111470" y="672460"/>
                      <a:pt x="113833" y="649057"/>
                      <a:pt x="126124" y="630621"/>
                    </a:cubicBezTo>
                    <a:lnTo>
                      <a:pt x="147145" y="599090"/>
                    </a:lnTo>
                    <a:cubicBezTo>
                      <a:pt x="139215" y="488084"/>
                      <a:pt x="176655" y="466701"/>
                      <a:pt x="105103" y="430925"/>
                    </a:cubicBezTo>
                    <a:cubicBezTo>
                      <a:pt x="95194" y="425970"/>
                      <a:pt x="84082" y="423918"/>
                      <a:pt x="73572" y="420414"/>
                    </a:cubicBezTo>
                    <a:cubicBezTo>
                      <a:pt x="25386" y="348134"/>
                      <a:pt x="39521" y="381319"/>
                      <a:pt x="21020" y="325821"/>
                    </a:cubicBezTo>
                    <a:cubicBezTo>
                      <a:pt x="24524" y="287283"/>
                      <a:pt x="15167" y="245273"/>
                      <a:pt x="31531" y="210207"/>
                    </a:cubicBezTo>
                    <a:cubicBezTo>
                      <a:pt x="42215" y="187314"/>
                      <a:pt x="94593" y="168166"/>
                      <a:pt x="94593" y="168166"/>
                    </a:cubicBezTo>
                    <a:cubicBezTo>
                      <a:pt x="101600" y="157656"/>
                      <a:pt x="113828" y="149140"/>
                      <a:pt x="115614" y="136635"/>
                    </a:cubicBezTo>
                    <a:cubicBezTo>
                      <a:pt x="117657" y="122335"/>
                      <a:pt x="106211" y="108996"/>
                      <a:pt x="105103" y="94594"/>
                    </a:cubicBezTo>
                    <a:cubicBezTo>
                      <a:pt x="102685" y="63156"/>
                      <a:pt x="105103" y="31531"/>
                      <a:pt x="105103" y="0"/>
                    </a:cubicBezTo>
                  </a:path>
                </a:pathLst>
              </a:custGeom>
              <a:noFill/>
              <a:ln w="31750">
                <a:solidFill>
                  <a:srgbClr val="00FF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C1618E-44E1-4992-9F6C-1843AF92DDAB}"/>
                  </a:ext>
                </a:extLst>
              </p:cNvPr>
              <p:cNvSpPr txBox="1"/>
              <p:nvPr/>
            </p:nvSpPr>
            <p:spPr>
              <a:xfrm>
                <a:off x="6377013" y="4541604"/>
                <a:ext cx="10835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Self cooled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1D42744-7C7A-4A25-843C-4A1BD0A7033C}"/>
                </a:ext>
              </a:extLst>
            </p:cNvPr>
            <p:cNvGrpSpPr/>
            <p:nvPr/>
          </p:nvGrpSpPr>
          <p:grpSpPr>
            <a:xfrm>
              <a:off x="7702500" y="1582792"/>
              <a:ext cx="1171970" cy="3301539"/>
              <a:chOff x="7702500" y="1582792"/>
              <a:chExt cx="1171970" cy="330153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BA40146-9DB9-4D53-BEC0-4F78CAA44A00}"/>
                  </a:ext>
                </a:extLst>
              </p:cNvPr>
              <p:cNvSpPr/>
              <p:nvPr/>
            </p:nvSpPr>
            <p:spPr>
              <a:xfrm>
                <a:off x="8061882" y="1686920"/>
                <a:ext cx="436905" cy="248568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4B96D33-2C8A-464F-BB82-793F98A41A07}"/>
                  </a:ext>
                </a:extLst>
              </p:cNvPr>
              <p:cNvSpPr/>
              <p:nvPr/>
            </p:nvSpPr>
            <p:spPr>
              <a:xfrm>
                <a:off x="7702500" y="4339266"/>
                <a:ext cx="1171970" cy="206511"/>
              </a:xfrm>
              <a:prstGeom prst="rect">
                <a:avLst/>
              </a:prstGeom>
              <a:gradFill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EBB594E-C908-4B8F-B041-D3502C8B097D}"/>
                  </a:ext>
                </a:extLst>
              </p:cNvPr>
              <p:cNvSpPr/>
              <p:nvPr/>
            </p:nvSpPr>
            <p:spPr>
              <a:xfrm rot="16200000">
                <a:off x="6865860" y="2931199"/>
                <a:ext cx="2828951" cy="132138"/>
              </a:xfrm>
              <a:prstGeom prst="rect">
                <a:avLst/>
              </a:prstGeom>
              <a:gradFill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CD484BA-3849-4097-9EF4-7C6C5F24CBF7}"/>
                  </a:ext>
                </a:extLst>
              </p:cNvPr>
              <p:cNvCxnSpPr/>
              <p:nvPr/>
            </p:nvCxnSpPr>
            <p:spPr>
              <a:xfrm flipV="1">
                <a:off x="8277326" y="2704719"/>
                <a:ext cx="0" cy="693683"/>
              </a:xfrm>
              <a:prstGeom prst="straightConnector1">
                <a:avLst/>
              </a:prstGeom>
              <a:ln w="60325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41B51AB-100F-426C-B6DF-4F398E640804}"/>
                  </a:ext>
                </a:extLst>
              </p:cNvPr>
              <p:cNvSpPr txBox="1"/>
              <p:nvPr/>
            </p:nvSpPr>
            <p:spPr>
              <a:xfrm>
                <a:off x="7727040" y="4545777"/>
                <a:ext cx="11474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Forced flow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976D4A-0ADA-485E-9F81-0EB5346969F0}"/>
                </a:ext>
              </a:extLst>
            </p:cNvPr>
            <p:cNvSpPr txBox="1"/>
            <p:nvPr/>
          </p:nvSpPr>
          <p:spPr>
            <a:xfrm>
              <a:off x="7284174" y="3940049"/>
              <a:ext cx="42082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T</a:t>
              </a:r>
              <a:r>
                <a:rPr lang="en-US" sz="2700" baseline="-25000" dirty="0"/>
                <a:t>c</a:t>
              </a:r>
              <a:endParaRPr lang="en-US" sz="27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82B48E2-AD68-4487-95F5-BAD73C27E26F}"/>
                </a:ext>
              </a:extLst>
            </p:cNvPr>
            <p:cNvSpPr txBox="1"/>
            <p:nvPr/>
          </p:nvSpPr>
          <p:spPr>
            <a:xfrm>
              <a:off x="7306050" y="1445920"/>
              <a:ext cx="47481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T</a:t>
              </a:r>
              <a:r>
                <a:rPr lang="en-US" sz="2700" baseline="-25000" dirty="0"/>
                <a:t>h</a:t>
              </a:r>
              <a:endParaRPr lang="en-US" sz="270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EA326B9-4B8C-4BD3-B69A-08F6D2F1D206}"/>
              </a:ext>
            </a:extLst>
          </p:cNvPr>
          <p:cNvSpPr txBox="1"/>
          <p:nvPr/>
        </p:nvSpPr>
        <p:spPr>
          <a:xfrm>
            <a:off x="200805" y="4779490"/>
            <a:ext cx="87423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Usually made of low RRR copper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 material and fabrication cost; lots of design references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Heat sinking can be tricky; improper design can result in thermal runaway</a:t>
            </a:r>
          </a:p>
        </p:txBody>
      </p:sp>
    </p:spTree>
    <p:extLst>
      <p:ext uri="{BB962C8B-B14F-4D97-AF65-F5344CB8AC3E}">
        <p14:creationId xmlns:p14="http://schemas.microsoft.com/office/powerpoint/2010/main" val="30831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C1F519CF-28E2-4AAA-A4B9-AA9F9217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Configurations – conventional ‘resistive’ leads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772F9B-1CA0-414D-AE40-E4F25A8EF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97A89-81E5-49DF-BA7F-D010ED2F2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522" y="1674277"/>
            <a:ext cx="6043718" cy="45996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2992C8-C4AF-4756-ABFA-DF2EC426017F}"/>
              </a:ext>
            </a:extLst>
          </p:cNvPr>
          <p:cNvSpPr txBox="1"/>
          <p:nvPr/>
        </p:nvSpPr>
        <p:spPr>
          <a:xfrm>
            <a:off x="667443" y="843280"/>
            <a:ext cx="7809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Resistive current leads for orbital corrector magnet of the LHC</a:t>
            </a:r>
          </a:p>
          <a:p>
            <a:pPr algn="ctr"/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http://arxiv.org/abs/arXiv:1501.07166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8DAE2A-9ACA-43CA-9D24-757B71C19C00}"/>
              </a:ext>
            </a:extLst>
          </p:cNvPr>
          <p:cNvSpPr/>
          <p:nvPr/>
        </p:nvSpPr>
        <p:spPr>
          <a:xfrm>
            <a:off x="1747520" y="1613317"/>
            <a:ext cx="629920" cy="6218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F1C2BC-1294-402F-B65E-385B8FF237C9}"/>
              </a:ext>
            </a:extLst>
          </p:cNvPr>
          <p:cNvSpPr/>
          <p:nvPr/>
        </p:nvSpPr>
        <p:spPr>
          <a:xfrm>
            <a:off x="3647440" y="4691797"/>
            <a:ext cx="629920" cy="6218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91C5F6-D5D1-405D-938B-4E3198E92799}"/>
              </a:ext>
            </a:extLst>
          </p:cNvPr>
          <p:cNvSpPr/>
          <p:nvPr/>
        </p:nvSpPr>
        <p:spPr>
          <a:xfrm>
            <a:off x="5181600" y="5479085"/>
            <a:ext cx="629920" cy="6218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F99E84-641B-42E4-876D-EA53B61870AE}"/>
              </a:ext>
            </a:extLst>
          </p:cNvPr>
          <p:cNvSpPr/>
          <p:nvPr/>
        </p:nvSpPr>
        <p:spPr>
          <a:xfrm>
            <a:off x="6075680" y="4511040"/>
            <a:ext cx="629920" cy="6218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3856B42-50EE-43AC-B7D7-5D4CB90143EF}"/>
              </a:ext>
            </a:extLst>
          </p:cNvPr>
          <p:cNvSpPr/>
          <p:nvPr/>
        </p:nvSpPr>
        <p:spPr>
          <a:xfrm>
            <a:off x="2550160" y="1798320"/>
            <a:ext cx="3840480" cy="3913992"/>
          </a:xfrm>
          <a:custGeom>
            <a:avLst/>
            <a:gdLst>
              <a:gd name="connsiteX0" fmla="*/ 152400 w 3840480"/>
              <a:gd name="connsiteY0" fmla="*/ 0 h 3913992"/>
              <a:gd name="connsiteX1" fmla="*/ 274320 w 3840480"/>
              <a:gd name="connsiteY1" fmla="*/ 20320 h 3913992"/>
              <a:gd name="connsiteX2" fmla="*/ 335280 w 3840480"/>
              <a:gd name="connsiteY2" fmla="*/ 50800 h 3913992"/>
              <a:gd name="connsiteX3" fmla="*/ 375920 w 3840480"/>
              <a:gd name="connsiteY3" fmla="*/ 60960 h 3913992"/>
              <a:gd name="connsiteX4" fmla="*/ 406400 w 3840480"/>
              <a:gd name="connsiteY4" fmla="*/ 81280 h 3913992"/>
              <a:gd name="connsiteX5" fmla="*/ 477520 w 3840480"/>
              <a:gd name="connsiteY5" fmla="*/ 172720 h 3913992"/>
              <a:gd name="connsiteX6" fmla="*/ 497840 w 3840480"/>
              <a:gd name="connsiteY6" fmla="*/ 233680 h 3913992"/>
              <a:gd name="connsiteX7" fmla="*/ 487680 w 3840480"/>
              <a:gd name="connsiteY7" fmla="*/ 375920 h 3913992"/>
              <a:gd name="connsiteX8" fmla="*/ 457200 w 3840480"/>
              <a:gd name="connsiteY8" fmla="*/ 406400 h 3913992"/>
              <a:gd name="connsiteX9" fmla="*/ 396240 w 3840480"/>
              <a:gd name="connsiteY9" fmla="*/ 467360 h 3913992"/>
              <a:gd name="connsiteX10" fmla="*/ 335280 w 3840480"/>
              <a:gd name="connsiteY10" fmla="*/ 528320 h 3913992"/>
              <a:gd name="connsiteX11" fmla="*/ 264160 w 3840480"/>
              <a:gd name="connsiteY11" fmla="*/ 629920 h 3913992"/>
              <a:gd name="connsiteX12" fmla="*/ 223520 w 3840480"/>
              <a:gd name="connsiteY12" fmla="*/ 751840 h 3913992"/>
              <a:gd name="connsiteX13" fmla="*/ 213360 w 3840480"/>
              <a:gd name="connsiteY13" fmla="*/ 782320 h 3913992"/>
              <a:gd name="connsiteX14" fmla="*/ 203200 w 3840480"/>
              <a:gd name="connsiteY14" fmla="*/ 812800 h 3913992"/>
              <a:gd name="connsiteX15" fmla="*/ 162560 w 3840480"/>
              <a:gd name="connsiteY15" fmla="*/ 853440 h 3913992"/>
              <a:gd name="connsiteX16" fmla="*/ 142240 w 3840480"/>
              <a:gd name="connsiteY16" fmla="*/ 894080 h 3913992"/>
              <a:gd name="connsiteX17" fmla="*/ 132080 w 3840480"/>
              <a:gd name="connsiteY17" fmla="*/ 924560 h 3913992"/>
              <a:gd name="connsiteX18" fmla="*/ 101600 w 3840480"/>
              <a:gd name="connsiteY18" fmla="*/ 944880 h 3913992"/>
              <a:gd name="connsiteX19" fmla="*/ 81280 w 3840480"/>
              <a:gd name="connsiteY19" fmla="*/ 1016000 h 3913992"/>
              <a:gd name="connsiteX20" fmla="*/ 60960 w 3840480"/>
              <a:gd name="connsiteY20" fmla="*/ 1371600 h 3913992"/>
              <a:gd name="connsiteX21" fmla="*/ 30480 w 3840480"/>
              <a:gd name="connsiteY21" fmla="*/ 1564640 h 3913992"/>
              <a:gd name="connsiteX22" fmla="*/ 0 w 3840480"/>
              <a:gd name="connsiteY22" fmla="*/ 1625600 h 3913992"/>
              <a:gd name="connsiteX23" fmla="*/ 10160 w 3840480"/>
              <a:gd name="connsiteY23" fmla="*/ 2397760 h 3913992"/>
              <a:gd name="connsiteX24" fmla="*/ 20320 w 3840480"/>
              <a:gd name="connsiteY24" fmla="*/ 2428240 h 3913992"/>
              <a:gd name="connsiteX25" fmla="*/ 40640 w 3840480"/>
              <a:gd name="connsiteY25" fmla="*/ 2509520 h 3913992"/>
              <a:gd name="connsiteX26" fmla="*/ 50800 w 3840480"/>
              <a:gd name="connsiteY26" fmla="*/ 2570480 h 3913992"/>
              <a:gd name="connsiteX27" fmla="*/ 71120 w 3840480"/>
              <a:gd name="connsiteY27" fmla="*/ 2631440 h 3913992"/>
              <a:gd name="connsiteX28" fmla="*/ 162560 w 3840480"/>
              <a:gd name="connsiteY28" fmla="*/ 2682240 h 3913992"/>
              <a:gd name="connsiteX29" fmla="*/ 193040 w 3840480"/>
              <a:gd name="connsiteY29" fmla="*/ 2702560 h 3913992"/>
              <a:gd name="connsiteX30" fmla="*/ 274320 w 3840480"/>
              <a:gd name="connsiteY30" fmla="*/ 2722880 h 3913992"/>
              <a:gd name="connsiteX31" fmla="*/ 365760 w 3840480"/>
              <a:gd name="connsiteY31" fmla="*/ 2753360 h 3913992"/>
              <a:gd name="connsiteX32" fmla="*/ 406400 w 3840480"/>
              <a:gd name="connsiteY32" fmla="*/ 2763520 h 3913992"/>
              <a:gd name="connsiteX33" fmla="*/ 467360 w 3840480"/>
              <a:gd name="connsiteY33" fmla="*/ 2783840 h 3913992"/>
              <a:gd name="connsiteX34" fmla="*/ 955040 w 3840480"/>
              <a:gd name="connsiteY34" fmla="*/ 2794000 h 3913992"/>
              <a:gd name="connsiteX35" fmla="*/ 1046480 w 3840480"/>
              <a:gd name="connsiteY35" fmla="*/ 2814320 h 3913992"/>
              <a:gd name="connsiteX36" fmla="*/ 1127760 w 3840480"/>
              <a:gd name="connsiteY36" fmla="*/ 2824480 h 3913992"/>
              <a:gd name="connsiteX37" fmla="*/ 1137920 w 3840480"/>
              <a:gd name="connsiteY37" fmla="*/ 2854960 h 3913992"/>
              <a:gd name="connsiteX38" fmla="*/ 1178560 w 3840480"/>
              <a:gd name="connsiteY38" fmla="*/ 2915920 h 3913992"/>
              <a:gd name="connsiteX39" fmla="*/ 1198880 w 3840480"/>
              <a:gd name="connsiteY39" fmla="*/ 2946400 h 3913992"/>
              <a:gd name="connsiteX40" fmla="*/ 1229360 w 3840480"/>
              <a:gd name="connsiteY40" fmla="*/ 2966720 h 3913992"/>
              <a:gd name="connsiteX41" fmla="*/ 1259840 w 3840480"/>
              <a:gd name="connsiteY41" fmla="*/ 2997200 h 3913992"/>
              <a:gd name="connsiteX42" fmla="*/ 1320800 w 3840480"/>
              <a:gd name="connsiteY42" fmla="*/ 3027680 h 3913992"/>
              <a:gd name="connsiteX43" fmla="*/ 1381760 w 3840480"/>
              <a:gd name="connsiteY43" fmla="*/ 3078480 h 3913992"/>
              <a:gd name="connsiteX44" fmla="*/ 1452880 w 3840480"/>
              <a:gd name="connsiteY44" fmla="*/ 3169920 h 3913992"/>
              <a:gd name="connsiteX45" fmla="*/ 1473200 w 3840480"/>
              <a:gd name="connsiteY45" fmla="*/ 3200400 h 3913992"/>
              <a:gd name="connsiteX46" fmla="*/ 1483360 w 3840480"/>
              <a:gd name="connsiteY46" fmla="*/ 3230880 h 3913992"/>
              <a:gd name="connsiteX47" fmla="*/ 1513840 w 3840480"/>
              <a:gd name="connsiteY47" fmla="*/ 3251200 h 3913992"/>
              <a:gd name="connsiteX48" fmla="*/ 1574800 w 3840480"/>
              <a:gd name="connsiteY48" fmla="*/ 3302000 h 3913992"/>
              <a:gd name="connsiteX49" fmla="*/ 2458720 w 3840480"/>
              <a:gd name="connsiteY49" fmla="*/ 3312160 h 3913992"/>
              <a:gd name="connsiteX50" fmla="*/ 2458720 w 3840480"/>
              <a:gd name="connsiteY50" fmla="*/ 3545840 h 3913992"/>
              <a:gd name="connsiteX51" fmla="*/ 2428240 w 3840480"/>
              <a:gd name="connsiteY51" fmla="*/ 3556000 h 3913992"/>
              <a:gd name="connsiteX52" fmla="*/ 2387600 w 3840480"/>
              <a:gd name="connsiteY52" fmla="*/ 3586480 h 3913992"/>
              <a:gd name="connsiteX53" fmla="*/ 2021840 w 3840480"/>
              <a:gd name="connsiteY53" fmla="*/ 3616960 h 3913992"/>
              <a:gd name="connsiteX54" fmla="*/ 2032000 w 3840480"/>
              <a:gd name="connsiteY54" fmla="*/ 3749040 h 3913992"/>
              <a:gd name="connsiteX55" fmla="*/ 2062480 w 3840480"/>
              <a:gd name="connsiteY55" fmla="*/ 3759200 h 3913992"/>
              <a:gd name="connsiteX56" fmla="*/ 2235200 w 3840480"/>
              <a:gd name="connsiteY56" fmla="*/ 3769360 h 3913992"/>
              <a:gd name="connsiteX57" fmla="*/ 2590800 w 3840480"/>
              <a:gd name="connsiteY57" fmla="*/ 3779520 h 3913992"/>
              <a:gd name="connsiteX58" fmla="*/ 2651760 w 3840480"/>
              <a:gd name="connsiteY58" fmla="*/ 3799840 h 3913992"/>
              <a:gd name="connsiteX59" fmla="*/ 2672080 w 3840480"/>
              <a:gd name="connsiteY59" fmla="*/ 3860800 h 3913992"/>
              <a:gd name="connsiteX60" fmla="*/ 2682240 w 3840480"/>
              <a:gd name="connsiteY60" fmla="*/ 3891280 h 3913992"/>
              <a:gd name="connsiteX61" fmla="*/ 2743200 w 3840480"/>
              <a:gd name="connsiteY61" fmla="*/ 3911600 h 3913992"/>
              <a:gd name="connsiteX62" fmla="*/ 3190240 w 3840480"/>
              <a:gd name="connsiteY62" fmla="*/ 3901440 h 3913992"/>
              <a:gd name="connsiteX63" fmla="*/ 3200400 w 3840480"/>
              <a:gd name="connsiteY63" fmla="*/ 3840480 h 3913992"/>
              <a:gd name="connsiteX64" fmla="*/ 3210560 w 3840480"/>
              <a:gd name="connsiteY64" fmla="*/ 3769360 h 3913992"/>
              <a:gd name="connsiteX65" fmla="*/ 3230880 w 3840480"/>
              <a:gd name="connsiteY65" fmla="*/ 3708400 h 3913992"/>
              <a:gd name="connsiteX66" fmla="*/ 3241040 w 3840480"/>
              <a:gd name="connsiteY66" fmla="*/ 3677920 h 3913992"/>
              <a:gd name="connsiteX67" fmla="*/ 3261360 w 3840480"/>
              <a:gd name="connsiteY67" fmla="*/ 3556000 h 3913992"/>
              <a:gd name="connsiteX68" fmla="*/ 3312160 w 3840480"/>
              <a:gd name="connsiteY68" fmla="*/ 3495040 h 3913992"/>
              <a:gd name="connsiteX69" fmla="*/ 3332480 w 3840480"/>
              <a:gd name="connsiteY69" fmla="*/ 3464560 h 3913992"/>
              <a:gd name="connsiteX70" fmla="*/ 3362960 w 3840480"/>
              <a:gd name="connsiteY70" fmla="*/ 3454400 h 3913992"/>
              <a:gd name="connsiteX71" fmla="*/ 3423920 w 3840480"/>
              <a:gd name="connsiteY71" fmla="*/ 3413760 h 3913992"/>
              <a:gd name="connsiteX72" fmla="*/ 3495040 w 3840480"/>
              <a:gd name="connsiteY72" fmla="*/ 3423920 h 3913992"/>
              <a:gd name="connsiteX73" fmla="*/ 3545840 w 3840480"/>
              <a:gd name="connsiteY73" fmla="*/ 3474720 h 3913992"/>
              <a:gd name="connsiteX74" fmla="*/ 3556000 w 3840480"/>
              <a:gd name="connsiteY74" fmla="*/ 3505200 h 3913992"/>
              <a:gd name="connsiteX75" fmla="*/ 3586480 w 3840480"/>
              <a:gd name="connsiteY75" fmla="*/ 3535680 h 3913992"/>
              <a:gd name="connsiteX76" fmla="*/ 3596640 w 3840480"/>
              <a:gd name="connsiteY76" fmla="*/ 3576320 h 3913992"/>
              <a:gd name="connsiteX77" fmla="*/ 3616960 w 3840480"/>
              <a:gd name="connsiteY77" fmla="*/ 3749040 h 3913992"/>
              <a:gd name="connsiteX78" fmla="*/ 3637280 w 3840480"/>
              <a:gd name="connsiteY78" fmla="*/ 3820160 h 3913992"/>
              <a:gd name="connsiteX79" fmla="*/ 3667760 w 3840480"/>
              <a:gd name="connsiteY79" fmla="*/ 3850640 h 3913992"/>
              <a:gd name="connsiteX80" fmla="*/ 3789680 w 3840480"/>
              <a:gd name="connsiteY80" fmla="*/ 3840480 h 3913992"/>
              <a:gd name="connsiteX81" fmla="*/ 3820160 w 3840480"/>
              <a:gd name="connsiteY81" fmla="*/ 3830320 h 3913992"/>
              <a:gd name="connsiteX82" fmla="*/ 3830320 w 3840480"/>
              <a:gd name="connsiteY82" fmla="*/ 3789680 h 3913992"/>
              <a:gd name="connsiteX83" fmla="*/ 3840480 w 3840480"/>
              <a:gd name="connsiteY83" fmla="*/ 3759200 h 3913992"/>
              <a:gd name="connsiteX84" fmla="*/ 3830320 w 3840480"/>
              <a:gd name="connsiteY84" fmla="*/ 3413760 h 3913992"/>
              <a:gd name="connsiteX85" fmla="*/ 3820160 w 3840480"/>
              <a:gd name="connsiteY85" fmla="*/ 3220720 h 391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840480" h="3913992">
                <a:moveTo>
                  <a:pt x="152400" y="0"/>
                </a:moveTo>
                <a:cubicBezTo>
                  <a:pt x="218366" y="8246"/>
                  <a:pt x="222109" y="5402"/>
                  <a:pt x="274320" y="20320"/>
                </a:cubicBezTo>
                <a:cubicBezTo>
                  <a:pt x="359943" y="44784"/>
                  <a:pt x="246224" y="12633"/>
                  <a:pt x="335280" y="50800"/>
                </a:cubicBezTo>
                <a:cubicBezTo>
                  <a:pt x="348115" y="56301"/>
                  <a:pt x="362373" y="57573"/>
                  <a:pt x="375920" y="60960"/>
                </a:cubicBezTo>
                <a:cubicBezTo>
                  <a:pt x="386080" y="67733"/>
                  <a:pt x="397019" y="73463"/>
                  <a:pt x="406400" y="81280"/>
                </a:cubicBezTo>
                <a:cubicBezTo>
                  <a:pt x="430676" y="101510"/>
                  <a:pt x="468806" y="146578"/>
                  <a:pt x="477520" y="172720"/>
                </a:cubicBezTo>
                <a:lnTo>
                  <a:pt x="497840" y="233680"/>
                </a:lnTo>
                <a:cubicBezTo>
                  <a:pt x="494453" y="281093"/>
                  <a:pt x="498567" y="329649"/>
                  <a:pt x="487680" y="375920"/>
                </a:cubicBezTo>
                <a:cubicBezTo>
                  <a:pt x="484389" y="389906"/>
                  <a:pt x="466551" y="395491"/>
                  <a:pt x="457200" y="406400"/>
                </a:cubicBezTo>
                <a:cubicBezTo>
                  <a:pt x="347264" y="534658"/>
                  <a:pt x="492822" y="381509"/>
                  <a:pt x="396240" y="467360"/>
                </a:cubicBezTo>
                <a:cubicBezTo>
                  <a:pt x="374762" y="486452"/>
                  <a:pt x="351220" y="504410"/>
                  <a:pt x="335280" y="528320"/>
                </a:cubicBezTo>
                <a:cubicBezTo>
                  <a:pt x="285247" y="603369"/>
                  <a:pt x="309293" y="569743"/>
                  <a:pt x="264160" y="629920"/>
                </a:cubicBezTo>
                <a:lnTo>
                  <a:pt x="223520" y="751840"/>
                </a:lnTo>
                <a:lnTo>
                  <a:pt x="213360" y="782320"/>
                </a:lnTo>
                <a:cubicBezTo>
                  <a:pt x="209973" y="792480"/>
                  <a:pt x="210773" y="805227"/>
                  <a:pt x="203200" y="812800"/>
                </a:cubicBezTo>
                <a:cubicBezTo>
                  <a:pt x="189653" y="826347"/>
                  <a:pt x="174055" y="838114"/>
                  <a:pt x="162560" y="853440"/>
                </a:cubicBezTo>
                <a:cubicBezTo>
                  <a:pt x="153473" y="865557"/>
                  <a:pt x="148206" y="880159"/>
                  <a:pt x="142240" y="894080"/>
                </a:cubicBezTo>
                <a:cubicBezTo>
                  <a:pt x="138021" y="903924"/>
                  <a:pt x="138770" y="916197"/>
                  <a:pt x="132080" y="924560"/>
                </a:cubicBezTo>
                <a:cubicBezTo>
                  <a:pt x="124452" y="934095"/>
                  <a:pt x="111760" y="938107"/>
                  <a:pt x="101600" y="944880"/>
                </a:cubicBezTo>
                <a:cubicBezTo>
                  <a:pt x="96134" y="961278"/>
                  <a:pt x="82160" y="1000603"/>
                  <a:pt x="81280" y="1016000"/>
                </a:cubicBezTo>
                <a:cubicBezTo>
                  <a:pt x="60060" y="1387357"/>
                  <a:pt x="98007" y="1223413"/>
                  <a:pt x="60960" y="1371600"/>
                </a:cubicBezTo>
                <a:cubicBezTo>
                  <a:pt x="58632" y="1397208"/>
                  <a:pt x="52138" y="1532154"/>
                  <a:pt x="30480" y="1564640"/>
                </a:cubicBezTo>
                <a:cubicBezTo>
                  <a:pt x="4219" y="1604031"/>
                  <a:pt x="14021" y="1583536"/>
                  <a:pt x="0" y="1625600"/>
                </a:cubicBezTo>
                <a:cubicBezTo>
                  <a:pt x="3387" y="1882987"/>
                  <a:pt x="3645" y="2140434"/>
                  <a:pt x="10160" y="2397760"/>
                </a:cubicBezTo>
                <a:cubicBezTo>
                  <a:pt x="10431" y="2408466"/>
                  <a:pt x="17502" y="2417908"/>
                  <a:pt x="20320" y="2428240"/>
                </a:cubicBezTo>
                <a:cubicBezTo>
                  <a:pt x="27668" y="2455183"/>
                  <a:pt x="36049" y="2481973"/>
                  <a:pt x="40640" y="2509520"/>
                </a:cubicBezTo>
                <a:cubicBezTo>
                  <a:pt x="44027" y="2529840"/>
                  <a:pt x="45804" y="2550495"/>
                  <a:pt x="50800" y="2570480"/>
                </a:cubicBezTo>
                <a:cubicBezTo>
                  <a:pt x="55995" y="2591260"/>
                  <a:pt x="53298" y="2619559"/>
                  <a:pt x="71120" y="2631440"/>
                </a:cubicBezTo>
                <a:cubicBezTo>
                  <a:pt x="263328" y="2759579"/>
                  <a:pt x="55263" y="2628592"/>
                  <a:pt x="162560" y="2682240"/>
                </a:cubicBezTo>
                <a:cubicBezTo>
                  <a:pt x="173482" y="2687701"/>
                  <a:pt x="181607" y="2698273"/>
                  <a:pt x="193040" y="2702560"/>
                </a:cubicBezTo>
                <a:cubicBezTo>
                  <a:pt x="239412" y="2719950"/>
                  <a:pt x="236716" y="2704078"/>
                  <a:pt x="274320" y="2722880"/>
                </a:cubicBezTo>
                <a:cubicBezTo>
                  <a:pt x="353204" y="2762322"/>
                  <a:pt x="240011" y="2728210"/>
                  <a:pt x="365760" y="2753360"/>
                </a:cubicBezTo>
                <a:cubicBezTo>
                  <a:pt x="379452" y="2756098"/>
                  <a:pt x="393025" y="2759508"/>
                  <a:pt x="406400" y="2763520"/>
                </a:cubicBezTo>
                <a:cubicBezTo>
                  <a:pt x="426916" y="2769675"/>
                  <a:pt x="445945" y="2783394"/>
                  <a:pt x="467360" y="2783840"/>
                </a:cubicBezTo>
                <a:lnTo>
                  <a:pt x="955040" y="2794000"/>
                </a:lnTo>
                <a:cubicBezTo>
                  <a:pt x="985520" y="2800773"/>
                  <a:pt x="1015732" y="2808894"/>
                  <a:pt x="1046480" y="2814320"/>
                </a:cubicBezTo>
                <a:cubicBezTo>
                  <a:pt x="1073369" y="2819065"/>
                  <a:pt x="1102809" y="2813391"/>
                  <a:pt x="1127760" y="2824480"/>
                </a:cubicBezTo>
                <a:cubicBezTo>
                  <a:pt x="1137547" y="2828830"/>
                  <a:pt x="1132719" y="2845598"/>
                  <a:pt x="1137920" y="2854960"/>
                </a:cubicBezTo>
                <a:cubicBezTo>
                  <a:pt x="1149780" y="2876308"/>
                  <a:pt x="1165013" y="2895600"/>
                  <a:pt x="1178560" y="2915920"/>
                </a:cubicBezTo>
                <a:cubicBezTo>
                  <a:pt x="1185333" y="2926080"/>
                  <a:pt x="1188720" y="2939627"/>
                  <a:pt x="1198880" y="2946400"/>
                </a:cubicBezTo>
                <a:cubicBezTo>
                  <a:pt x="1209040" y="2953173"/>
                  <a:pt x="1219979" y="2958903"/>
                  <a:pt x="1229360" y="2966720"/>
                </a:cubicBezTo>
                <a:cubicBezTo>
                  <a:pt x="1240398" y="2975918"/>
                  <a:pt x="1247885" y="2989230"/>
                  <a:pt x="1259840" y="2997200"/>
                </a:cubicBezTo>
                <a:cubicBezTo>
                  <a:pt x="1351484" y="3058296"/>
                  <a:pt x="1224879" y="2947746"/>
                  <a:pt x="1320800" y="3027680"/>
                </a:cubicBezTo>
                <a:cubicBezTo>
                  <a:pt x="1399029" y="3092871"/>
                  <a:pt x="1306084" y="3028029"/>
                  <a:pt x="1381760" y="3078480"/>
                </a:cubicBezTo>
                <a:cubicBezTo>
                  <a:pt x="1484475" y="3232552"/>
                  <a:pt x="1373299" y="3074423"/>
                  <a:pt x="1452880" y="3169920"/>
                </a:cubicBezTo>
                <a:cubicBezTo>
                  <a:pt x="1460697" y="3179301"/>
                  <a:pt x="1467739" y="3189478"/>
                  <a:pt x="1473200" y="3200400"/>
                </a:cubicBezTo>
                <a:cubicBezTo>
                  <a:pt x="1477989" y="3209979"/>
                  <a:pt x="1476670" y="3222517"/>
                  <a:pt x="1483360" y="3230880"/>
                </a:cubicBezTo>
                <a:cubicBezTo>
                  <a:pt x="1490988" y="3240415"/>
                  <a:pt x="1504459" y="3243383"/>
                  <a:pt x="1513840" y="3251200"/>
                </a:cubicBezTo>
                <a:cubicBezTo>
                  <a:pt x="1521573" y="3257644"/>
                  <a:pt x="1559034" y="3301474"/>
                  <a:pt x="1574800" y="3302000"/>
                </a:cubicBezTo>
                <a:cubicBezTo>
                  <a:pt x="1869296" y="3311817"/>
                  <a:pt x="2164080" y="3308773"/>
                  <a:pt x="2458720" y="3312160"/>
                </a:cubicBezTo>
                <a:cubicBezTo>
                  <a:pt x="2487306" y="3397919"/>
                  <a:pt x="2488536" y="3389307"/>
                  <a:pt x="2458720" y="3545840"/>
                </a:cubicBezTo>
                <a:cubicBezTo>
                  <a:pt x="2456716" y="3556360"/>
                  <a:pt x="2438400" y="3552613"/>
                  <a:pt x="2428240" y="3556000"/>
                </a:cubicBezTo>
                <a:cubicBezTo>
                  <a:pt x="2414693" y="3566160"/>
                  <a:pt x="2402746" y="3578907"/>
                  <a:pt x="2387600" y="3586480"/>
                </a:cubicBezTo>
                <a:cubicBezTo>
                  <a:pt x="2286414" y="3637073"/>
                  <a:pt x="2081252" y="3614980"/>
                  <a:pt x="2021840" y="3616960"/>
                </a:cubicBezTo>
                <a:cubicBezTo>
                  <a:pt x="2025227" y="3660987"/>
                  <a:pt x="2019869" y="3706582"/>
                  <a:pt x="2032000" y="3749040"/>
                </a:cubicBezTo>
                <a:cubicBezTo>
                  <a:pt x="2034942" y="3759338"/>
                  <a:pt x="2051824" y="3758134"/>
                  <a:pt x="2062480" y="3759200"/>
                </a:cubicBezTo>
                <a:cubicBezTo>
                  <a:pt x="2119867" y="3764939"/>
                  <a:pt x="2177570" y="3767143"/>
                  <a:pt x="2235200" y="3769360"/>
                </a:cubicBezTo>
                <a:lnTo>
                  <a:pt x="2590800" y="3779520"/>
                </a:lnTo>
                <a:cubicBezTo>
                  <a:pt x="2611120" y="3786293"/>
                  <a:pt x="2644987" y="3779520"/>
                  <a:pt x="2651760" y="3799840"/>
                </a:cubicBezTo>
                <a:lnTo>
                  <a:pt x="2672080" y="3860800"/>
                </a:lnTo>
                <a:cubicBezTo>
                  <a:pt x="2675467" y="3870960"/>
                  <a:pt x="2672080" y="3887893"/>
                  <a:pt x="2682240" y="3891280"/>
                </a:cubicBezTo>
                <a:lnTo>
                  <a:pt x="2743200" y="3911600"/>
                </a:lnTo>
                <a:cubicBezTo>
                  <a:pt x="2892213" y="3908213"/>
                  <a:pt x="3042959" y="3924350"/>
                  <a:pt x="3190240" y="3901440"/>
                </a:cubicBezTo>
                <a:cubicBezTo>
                  <a:pt x="3210595" y="3898274"/>
                  <a:pt x="3197268" y="3860841"/>
                  <a:pt x="3200400" y="3840480"/>
                </a:cubicBezTo>
                <a:cubicBezTo>
                  <a:pt x="3204041" y="3816811"/>
                  <a:pt x="3205175" y="3792694"/>
                  <a:pt x="3210560" y="3769360"/>
                </a:cubicBezTo>
                <a:cubicBezTo>
                  <a:pt x="3215376" y="3748489"/>
                  <a:pt x="3224107" y="3728720"/>
                  <a:pt x="3230880" y="3708400"/>
                </a:cubicBezTo>
                <a:lnTo>
                  <a:pt x="3241040" y="3677920"/>
                </a:lnTo>
                <a:cubicBezTo>
                  <a:pt x="3242549" y="3667359"/>
                  <a:pt x="3254503" y="3574285"/>
                  <a:pt x="3261360" y="3556000"/>
                </a:cubicBezTo>
                <a:cubicBezTo>
                  <a:pt x="3271679" y="3528481"/>
                  <a:pt x="3294192" y="3516602"/>
                  <a:pt x="3312160" y="3495040"/>
                </a:cubicBezTo>
                <a:cubicBezTo>
                  <a:pt x="3319977" y="3485659"/>
                  <a:pt x="3322945" y="3472188"/>
                  <a:pt x="3332480" y="3464560"/>
                </a:cubicBezTo>
                <a:cubicBezTo>
                  <a:pt x="3340843" y="3457870"/>
                  <a:pt x="3353598" y="3459601"/>
                  <a:pt x="3362960" y="3454400"/>
                </a:cubicBezTo>
                <a:cubicBezTo>
                  <a:pt x="3384308" y="3442540"/>
                  <a:pt x="3423920" y="3413760"/>
                  <a:pt x="3423920" y="3413760"/>
                </a:cubicBezTo>
                <a:cubicBezTo>
                  <a:pt x="3447627" y="3417147"/>
                  <a:pt x="3472103" y="3417039"/>
                  <a:pt x="3495040" y="3423920"/>
                </a:cubicBezTo>
                <a:cubicBezTo>
                  <a:pt x="3518946" y="3431092"/>
                  <a:pt x="3535481" y="3454002"/>
                  <a:pt x="3545840" y="3474720"/>
                </a:cubicBezTo>
                <a:cubicBezTo>
                  <a:pt x="3550629" y="3484299"/>
                  <a:pt x="3550059" y="3496289"/>
                  <a:pt x="3556000" y="3505200"/>
                </a:cubicBezTo>
                <a:cubicBezTo>
                  <a:pt x="3563970" y="3517155"/>
                  <a:pt x="3576320" y="3525520"/>
                  <a:pt x="3586480" y="3535680"/>
                </a:cubicBezTo>
                <a:cubicBezTo>
                  <a:pt x="3589867" y="3549227"/>
                  <a:pt x="3594665" y="3562497"/>
                  <a:pt x="3596640" y="3576320"/>
                </a:cubicBezTo>
                <a:cubicBezTo>
                  <a:pt x="3612987" y="3690752"/>
                  <a:pt x="3599310" y="3651964"/>
                  <a:pt x="3616960" y="3749040"/>
                </a:cubicBezTo>
                <a:cubicBezTo>
                  <a:pt x="3617807" y="3753697"/>
                  <a:pt x="3631839" y="3811999"/>
                  <a:pt x="3637280" y="3820160"/>
                </a:cubicBezTo>
                <a:cubicBezTo>
                  <a:pt x="3645250" y="3832115"/>
                  <a:pt x="3657600" y="3840480"/>
                  <a:pt x="3667760" y="3850640"/>
                </a:cubicBezTo>
                <a:cubicBezTo>
                  <a:pt x="3708400" y="3847253"/>
                  <a:pt x="3749257" y="3845870"/>
                  <a:pt x="3789680" y="3840480"/>
                </a:cubicBezTo>
                <a:cubicBezTo>
                  <a:pt x="3800296" y="3839065"/>
                  <a:pt x="3813470" y="3838683"/>
                  <a:pt x="3820160" y="3830320"/>
                </a:cubicBezTo>
                <a:cubicBezTo>
                  <a:pt x="3828883" y="3819416"/>
                  <a:pt x="3826484" y="3803106"/>
                  <a:pt x="3830320" y="3789680"/>
                </a:cubicBezTo>
                <a:cubicBezTo>
                  <a:pt x="3833262" y="3779382"/>
                  <a:pt x="3837093" y="3769360"/>
                  <a:pt x="3840480" y="3759200"/>
                </a:cubicBezTo>
                <a:cubicBezTo>
                  <a:pt x="3837093" y="3644053"/>
                  <a:pt x="3835672" y="3528832"/>
                  <a:pt x="3830320" y="3413760"/>
                </a:cubicBezTo>
                <a:cubicBezTo>
                  <a:pt x="3816420" y="3114911"/>
                  <a:pt x="3820160" y="3544862"/>
                  <a:pt x="3820160" y="32207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C1F519CF-28E2-4AAA-A4B9-AA9F9217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Configurations – hybrid ‘resistive + SC’ leads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F7552C-13D1-40FF-9757-4129FFE5F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8C27C0-C4E7-434D-8919-5E18D6716AD3}"/>
              </a:ext>
            </a:extLst>
          </p:cNvPr>
          <p:cNvGrpSpPr/>
          <p:nvPr/>
        </p:nvGrpSpPr>
        <p:grpSpPr>
          <a:xfrm>
            <a:off x="282869" y="1007717"/>
            <a:ext cx="2790069" cy="3544000"/>
            <a:chOff x="282869" y="1007717"/>
            <a:chExt cx="2790069" cy="3544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5EA8F4-C9FD-4B52-9382-CAEC06FB5D23}"/>
                </a:ext>
              </a:extLst>
            </p:cNvPr>
            <p:cNvGrpSpPr/>
            <p:nvPr/>
          </p:nvGrpSpPr>
          <p:grpSpPr>
            <a:xfrm>
              <a:off x="690086" y="1582792"/>
              <a:ext cx="641036" cy="2968925"/>
              <a:chOff x="837228" y="2139823"/>
              <a:chExt cx="641036" cy="296892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48F099-71D3-4953-81F4-EA4FAC075422}"/>
                  </a:ext>
                </a:extLst>
              </p:cNvPr>
              <p:cNvSpPr/>
              <p:nvPr/>
            </p:nvSpPr>
            <p:spPr>
              <a:xfrm>
                <a:off x="1305556" y="2225576"/>
                <a:ext cx="172708" cy="14707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704B02-7FE7-4DAC-A0A6-3F83DCC332EA}"/>
                  </a:ext>
                </a:extLst>
              </p:cNvPr>
              <p:cNvSpPr txBox="1"/>
              <p:nvPr/>
            </p:nvSpPr>
            <p:spPr>
              <a:xfrm>
                <a:off x="846792" y="2139823"/>
                <a:ext cx="47481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/>
                  <a:t>T</a:t>
                </a:r>
                <a:r>
                  <a:rPr lang="en-US" sz="2700" baseline="-25000" dirty="0"/>
                  <a:t>h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38523F-AB38-422C-8EEC-A8E3B0619D19}"/>
                  </a:ext>
                </a:extLst>
              </p:cNvPr>
              <p:cNvSpPr txBox="1"/>
              <p:nvPr/>
            </p:nvSpPr>
            <p:spPr>
              <a:xfrm>
                <a:off x="837228" y="4600917"/>
                <a:ext cx="42082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/>
                  <a:t>T</a:t>
                </a:r>
                <a:r>
                  <a:rPr lang="en-US" sz="2700" baseline="-25000" dirty="0"/>
                  <a:t>c</a:t>
                </a:r>
                <a:endParaRPr lang="en-US" sz="2700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87D01B-ACD9-4A5A-A3D1-7DCA336E60CE}"/>
                </a:ext>
              </a:extLst>
            </p:cNvPr>
            <p:cNvSpPr txBox="1"/>
            <p:nvPr/>
          </p:nvSpPr>
          <p:spPr>
            <a:xfrm>
              <a:off x="282869" y="2434865"/>
              <a:ext cx="8290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I, q(l)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8C590-5AFE-45C0-8AFB-6CEC6F4EEFD4}"/>
                </a:ext>
              </a:extLst>
            </p:cNvPr>
            <p:cNvSpPr txBox="1"/>
            <p:nvPr/>
          </p:nvSpPr>
          <p:spPr>
            <a:xfrm>
              <a:off x="382222" y="1007717"/>
              <a:ext cx="1720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Hybrid lead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4B686E-5396-4C27-A575-79B8FD265F6B}"/>
                </a:ext>
              </a:extLst>
            </p:cNvPr>
            <p:cNvSpPr/>
            <p:nvPr/>
          </p:nvSpPr>
          <p:spPr>
            <a:xfrm>
              <a:off x="1189129" y="3068132"/>
              <a:ext cx="107002" cy="133114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A4FBEC-AA42-41CD-9D2E-8CDE18F5CFE9}"/>
                </a:ext>
              </a:extLst>
            </p:cNvPr>
            <p:cNvSpPr txBox="1"/>
            <p:nvPr/>
          </p:nvSpPr>
          <p:spPr>
            <a:xfrm>
              <a:off x="1390490" y="2369307"/>
              <a:ext cx="1682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  <a:r>
                <a:rPr lang="en-US" dirty="0">
                  <a:solidFill>
                    <a:srgbClr val="FF0000"/>
                  </a:solidFill>
                </a:rPr>
                <a:t> &lt;&lt; </a:t>
              </a:r>
              <a:r>
                <a:rPr lang="en-US" dirty="0" err="1">
                  <a:solidFill>
                    <a:srgbClr val="FF0000"/>
                  </a:solidFill>
                </a:rPr>
                <a:t>T</a:t>
              </a:r>
              <a:r>
                <a:rPr lang="en-US" baseline="-25000" dirty="0" err="1">
                  <a:solidFill>
                    <a:srgbClr val="FF0000"/>
                  </a:solidFill>
                </a:rPr>
                <a:t>HTS,crit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39CA527-3835-4F79-BFD4-462D571C7C55}"/>
                </a:ext>
              </a:extLst>
            </p:cNvPr>
            <p:cNvCxnSpPr/>
            <p:nvPr/>
          </p:nvCxnSpPr>
          <p:spPr>
            <a:xfrm>
              <a:off x="1250089" y="2385660"/>
              <a:ext cx="0" cy="662152"/>
            </a:xfrm>
            <a:prstGeom prst="straightConnector1">
              <a:avLst/>
            </a:prstGeom>
            <a:ln w="57150">
              <a:solidFill>
                <a:srgbClr val="00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C362A16-7A88-4732-8080-1C1E899D09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2797" y="2865752"/>
              <a:ext cx="269626" cy="230832"/>
            </a:xfrm>
            <a:prstGeom prst="straightConnector1">
              <a:avLst/>
            </a:prstGeom>
            <a:ln>
              <a:solidFill>
                <a:srgbClr val="40404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8E1E73-B3D4-44FF-8898-9822D42A197A}"/>
                </a:ext>
              </a:extLst>
            </p:cNvPr>
            <p:cNvSpPr txBox="1"/>
            <p:nvPr/>
          </p:nvSpPr>
          <p:spPr>
            <a:xfrm>
              <a:off x="1390490" y="1857514"/>
              <a:ext cx="12708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Resistive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43B24B-DB4F-4862-8ADD-634971C918F6}"/>
                </a:ext>
              </a:extLst>
            </p:cNvPr>
            <p:cNvSpPr txBox="1"/>
            <p:nvPr/>
          </p:nvSpPr>
          <p:spPr>
            <a:xfrm>
              <a:off x="1390490" y="3547398"/>
              <a:ext cx="667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HTS</a:t>
              </a:r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DF18B76-3932-44A9-9EB1-51C3FD8A5063}"/>
              </a:ext>
            </a:extLst>
          </p:cNvPr>
          <p:cNvSpPr/>
          <p:nvPr/>
        </p:nvSpPr>
        <p:spPr>
          <a:xfrm>
            <a:off x="3164613" y="2770644"/>
            <a:ext cx="852520" cy="4278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6284A72-113E-43D9-B63B-AE76B56F3A09}"/>
              </a:ext>
            </a:extLst>
          </p:cNvPr>
          <p:cNvGrpSpPr/>
          <p:nvPr/>
        </p:nvGrpSpPr>
        <p:grpSpPr>
          <a:xfrm>
            <a:off x="3692922" y="1012703"/>
            <a:ext cx="2585254" cy="3526617"/>
            <a:chOff x="4028202" y="1012703"/>
            <a:chExt cx="2585254" cy="3526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6F9FE5-0286-4D48-A30D-A18519EB5344}"/>
                </a:ext>
              </a:extLst>
            </p:cNvPr>
            <p:cNvSpPr txBox="1"/>
            <p:nvPr/>
          </p:nvSpPr>
          <p:spPr>
            <a:xfrm>
              <a:off x="4028202" y="1012703"/>
              <a:ext cx="2465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Conduction cooled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215706D-5762-4760-8F1B-499247697F1E}"/>
                </a:ext>
              </a:extLst>
            </p:cNvPr>
            <p:cNvGrpSpPr/>
            <p:nvPr/>
          </p:nvGrpSpPr>
          <p:grpSpPr>
            <a:xfrm>
              <a:off x="4620783" y="1425600"/>
              <a:ext cx="1992673" cy="3113720"/>
              <a:chOff x="4620783" y="1425600"/>
              <a:chExt cx="1992673" cy="311372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CAAB71-F203-4A4E-AFC3-4E2EF07CE534}"/>
                  </a:ext>
                </a:extLst>
              </p:cNvPr>
              <p:cNvSpPr txBox="1"/>
              <p:nvPr/>
            </p:nvSpPr>
            <p:spPr>
              <a:xfrm rot="16200000">
                <a:off x="4314930" y="2881337"/>
                <a:ext cx="10118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Vacuum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CC60795-D20A-42F6-8F73-8F8219182CC3}"/>
                  </a:ext>
                </a:extLst>
              </p:cNvPr>
              <p:cNvSpPr txBox="1"/>
              <p:nvPr/>
            </p:nvSpPr>
            <p:spPr>
              <a:xfrm>
                <a:off x="4703534" y="4031489"/>
                <a:ext cx="42082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/>
                  <a:t>T</a:t>
                </a:r>
                <a:r>
                  <a:rPr lang="en-US" sz="2700" baseline="-25000" dirty="0"/>
                  <a:t>c</a:t>
                </a:r>
                <a:endParaRPr lang="en-US" sz="27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AC7313B-F1DC-4BFA-99ED-23D7BBDCCBBD}"/>
                  </a:ext>
                </a:extLst>
              </p:cNvPr>
              <p:cNvSpPr txBox="1"/>
              <p:nvPr/>
            </p:nvSpPr>
            <p:spPr>
              <a:xfrm>
                <a:off x="5489323" y="2361258"/>
                <a:ext cx="11237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Cryocooler </a:t>
                </a:r>
              </a:p>
              <a:p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stage 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2AEC32-30D0-4C2E-8BFD-BCD0DC2340C1}"/>
                  </a:ext>
                </a:extLst>
              </p:cNvPr>
              <p:cNvSpPr txBox="1"/>
              <p:nvPr/>
            </p:nvSpPr>
            <p:spPr>
              <a:xfrm>
                <a:off x="4694930" y="1425600"/>
                <a:ext cx="47481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/>
                  <a:t>T</a:t>
                </a:r>
                <a:r>
                  <a:rPr lang="en-US" sz="2700" baseline="-25000" dirty="0"/>
                  <a:t>h</a:t>
                </a:r>
                <a:endParaRPr lang="en-US" sz="2700" dirty="0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9F4C93B-779B-4C46-AB94-042E4C2EE9A9}"/>
                  </a:ext>
                </a:extLst>
              </p:cNvPr>
              <p:cNvGrpSpPr/>
              <p:nvPr/>
            </p:nvGrpSpPr>
            <p:grpSpPr>
              <a:xfrm>
                <a:off x="5177554" y="1634658"/>
                <a:ext cx="172708" cy="2741101"/>
                <a:chOff x="3411073" y="2813612"/>
                <a:chExt cx="172708" cy="2741101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4025E26-0791-4080-BC00-06D3EF201C7B}"/>
                    </a:ext>
                  </a:extLst>
                </p:cNvPr>
                <p:cNvSpPr/>
                <p:nvPr/>
              </p:nvSpPr>
              <p:spPr>
                <a:xfrm>
                  <a:off x="3411073" y="2813612"/>
                  <a:ext cx="172708" cy="147070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1BFD30E-F3E7-4E84-9948-88DE00DD0230}"/>
                    </a:ext>
                  </a:extLst>
                </p:cNvPr>
                <p:cNvSpPr/>
                <p:nvPr/>
              </p:nvSpPr>
              <p:spPr>
                <a:xfrm>
                  <a:off x="3443926" y="4223565"/>
                  <a:ext cx="107002" cy="133114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56F4BB2-9F38-4EBF-8A66-08DEB2A45A4F}"/>
                  </a:ext>
                </a:extLst>
              </p:cNvPr>
              <p:cNvSpPr/>
              <p:nvPr/>
            </p:nvSpPr>
            <p:spPr>
              <a:xfrm>
                <a:off x="5261168" y="2942204"/>
                <a:ext cx="400111" cy="168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E7BAF7B-5D9C-488F-8EDB-2CA152ECCEC9}"/>
                  </a:ext>
                </a:extLst>
              </p:cNvPr>
              <p:cNvSpPr/>
              <p:nvPr/>
            </p:nvSpPr>
            <p:spPr>
              <a:xfrm>
                <a:off x="5261167" y="4291676"/>
                <a:ext cx="400111" cy="168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E5A7370-F585-4202-8863-44BF70165BC4}"/>
                  </a:ext>
                </a:extLst>
              </p:cNvPr>
              <p:cNvSpPr txBox="1"/>
              <p:nvPr/>
            </p:nvSpPr>
            <p:spPr>
              <a:xfrm>
                <a:off x="5489687" y="3701620"/>
                <a:ext cx="11237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Cryocooler </a:t>
                </a:r>
              </a:p>
              <a:p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stage 2</a:t>
                </a: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CD783C0-7F53-452B-A714-8CFCBE117EE7}"/>
              </a:ext>
            </a:extLst>
          </p:cNvPr>
          <p:cNvGrpSpPr/>
          <p:nvPr/>
        </p:nvGrpSpPr>
        <p:grpSpPr>
          <a:xfrm>
            <a:off x="6443609" y="1023443"/>
            <a:ext cx="2035029" cy="3519190"/>
            <a:chOff x="6443609" y="1023443"/>
            <a:chExt cx="2035029" cy="351919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9189D69-A5D5-4BE6-8784-8AF9246620FA}"/>
                </a:ext>
              </a:extLst>
            </p:cNvPr>
            <p:cNvSpPr txBox="1"/>
            <p:nvPr/>
          </p:nvSpPr>
          <p:spPr>
            <a:xfrm>
              <a:off x="6552597" y="1023443"/>
              <a:ext cx="1776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Vapor cooled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C5390E0-349D-47B8-8A38-95DE3644AE6F}"/>
                </a:ext>
              </a:extLst>
            </p:cNvPr>
            <p:cNvSpPr txBox="1"/>
            <p:nvPr/>
          </p:nvSpPr>
          <p:spPr>
            <a:xfrm>
              <a:off x="7836011" y="4034802"/>
              <a:ext cx="42082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T</a:t>
              </a:r>
              <a:r>
                <a:rPr lang="en-US" sz="2700" baseline="-25000" dirty="0"/>
                <a:t>c</a:t>
              </a:r>
              <a:endParaRPr lang="en-US" sz="27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C75042D-C4CC-4273-80AD-4C442A9C0EA4}"/>
                </a:ext>
              </a:extLst>
            </p:cNvPr>
            <p:cNvSpPr txBox="1"/>
            <p:nvPr/>
          </p:nvSpPr>
          <p:spPr>
            <a:xfrm>
              <a:off x="6874839" y="1436340"/>
              <a:ext cx="47481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T</a:t>
              </a:r>
              <a:r>
                <a:rPr lang="en-US" sz="2700" baseline="-25000" dirty="0"/>
                <a:t>h</a:t>
              </a:r>
              <a:endParaRPr lang="en-US" sz="2700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FE101CF-4F83-48B3-A12B-DC5370DA8E9F}"/>
                </a:ext>
              </a:extLst>
            </p:cNvPr>
            <p:cNvGrpSpPr/>
            <p:nvPr/>
          </p:nvGrpSpPr>
          <p:grpSpPr>
            <a:xfrm>
              <a:off x="7357463" y="1645398"/>
              <a:ext cx="172708" cy="2422339"/>
              <a:chOff x="3411073" y="2813612"/>
              <a:chExt cx="172708" cy="2422339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DE69AF8-844A-4CF9-B3B2-181E28910FF9}"/>
                  </a:ext>
                </a:extLst>
              </p:cNvPr>
              <p:cNvSpPr/>
              <p:nvPr/>
            </p:nvSpPr>
            <p:spPr>
              <a:xfrm>
                <a:off x="3411073" y="2813612"/>
                <a:ext cx="172708" cy="14707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C278DEE-03F1-403E-A71A-C1071D924F08}"/>
                  </a:ext>
                </a:extLst>
              </p:cNvPr>
              <p:cNvSpPr/>
              <p:nvPr/>
            </p:nvSpPr>
            <p:spPr>
              <a:xfrm>
                <a:off x="3443926" y="4223565"/>
                <a:ext cx="107002" cy="101238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85EEB85-7C19-486E-9F65-7634C0B12272}"/>
                </a:ext>
              </a:extLst>
            </p:cNvPr>
            <p:cNvSpPr/>
            <p:nvPr/>
          </p:nvSpPr>
          <p:spPr>
            <a:xfrm>
              <a:off x="7001515" y="4211543"/>
              <a:ext cx="880518" cy="206511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chemeClr val="bg1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417443F-3DCF-4910-AF9C-A8162188944D}"/>
                </a:ext>
              </a:extLst>
            </p:cNvPr>
            <p:cNvSpPr/>
            <p:nvPr/>
          </p:nvSpPr>
          <p:spPr>
            <a:xfrm rot="16200000">
              <a:off x="6908945" y="3710519"/>
              <a:ext cx="1062327" cy="34095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C156CD8-BD1E-486B-9944-DE76AB1D619F}"/>
                </a:ext>
              </a:extLst>
            </p:cNvPr>
            <p:cNvSpPr/>
            <p:nvPr/>
          </p:nvSpPr>
          <p:spPr>
            <a:xfrm>
              <a:off x="7098858" y="3161209"/>
              <a:ext cx="332366" cy="67386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chemeClr val="bg1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2FFBBA-8A96-442D-B14F-60B0AC01584D}"/>
                </a:ext>
              </a:extLst>
            </p:cNvPr>
            <p:cNvSpPr txBox="1"/>
            <p:nvPr/>
          </p:nvSpPr>
          <p:spPr>
            <a:xfrm>
              <a:off x="6443609" y="3320424"/>
              <a:ext cx="8707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Helium out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6E9E29F-054C-4EA9-8C90-50F38B4D79E0}"/>
                </a:ext>
              </a:extLst>
            </p:cNvPr>
            <p:cNvSpPr/>
            <p:nvPr/>
          </p:nvSpPr>
          <p:spPr>
            <a:xfrm rot="16200000">
              <a:off x="6738117" y="2293647"/>
              <a:ext cx="1413958" cy="41256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chemeClr val="bg1"/>
                </a:gs>
              </a:gsLst>
              <a:lin ang="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A2A37F3-5B44-4AF4-8545-1A31A41330BD}"/>
                </a:ext>
              </a:extLst>
            </p:cNvPr>
            <p:cNvSpPr/>
            <p:nvPr/>
          </p:nvSpPr>
          <p:spPr>
            <a:xfrm>
              <a:off x="7446623" y="2948465"/>
              <a:ext cx="332366" cy="67386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chemeClr val="bg1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7247AB5-DBE4-4921-8CB4-0F9C4CC53C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1022" y="3333113"/>
              <a:ext cx="2119" cy="653862"/>
            </a:xfrm>
            <a:prstGeom prst="straightConnector1">
              <a:avLst/>
            </a:prstGeom>
            <a:ln>
              <a:solidFill>
                <a:srgbClr val="40404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3C0DCEC-E2BD-4519-A813-926BB871F1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65439" y="3333112"/>
              <a:ext cx="335583" cy="1"/>
            </a:xfrm>
            <a:prstGeom prst="straightConnector1">
              <a:avLst/>
            </a:prstGeom>
            <a:ln>
              <a:solidFill>
                <a:srgbClr val="40404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42E0EE4-FA95-4A23-A3EF-71D1AE7D54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99295" y="1607296"/>
              <a:ext cx="1" cy="1228885"/>
            </a:xfrm>
            <a:prstGeom prst="straightConnector1">
              <a:avLst/>
            </a:prstGeom>
            <a:ln>
              <a:solidFill>
                <a:srgbClr val="40404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DEED2276-208D-4C29-833B-04790FEBB9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5695" y="2859368"/>
              <a:ext cx="335583" cy="1"/>
            </a:xfrm>
            <a:prstGeom prst="straightConnector1">
              <a:avLst/>
            </a:prstGeom>
            <a:ln>
              <a:solidFill>
                <a:srgbClr val="40404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496F40E-98E1-47A1-86A6-411461B8A879}"/>
                </a:ext>
              </a:extLst>
            </p:cNvPr>
            <p:cNvSpPr txBox="1"/>
            <p:nvPr/>
          </p:nvSpPr>
          <p:spPr>
            <a:xfrm>
              <a:off x="7605642" y="2601838"/>
              <a:ext cx="872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Nitrogen in</a:t>
              </a: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902DAF81-94E3-4902-8A7F-13E4E39A844F}"/>
              </a:ext>
            </a:extLst>
          </p:cNvPr>
          <p:cNvSpPr txBox="1"/>
          <p:nvPr/>
        </p:nvSpPr>
        <p:spPr>
          <a:xfrm>
            <a:off x="200804" y="4758224"/>
            <a:ext cx="88415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Resistive: low RRR copper; HTS: Bi-2223 tapes matrixed in Ag-Au alloy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Very low heat leak to 4 K at even at very high amperage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HTS leads must be designed to accommodate a magnet quench or the leads turning resistive; need low resistance contacts at T</a:t>
            </a:r>
            <a:r>
              <a:rPr lang="en-US" sz="2300" baseline="-250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23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T</a:t>
            </a:r>
            <a:r>
              <a:rPr lang="en-US" sz="2300" baseline="-250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72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C1F519CF-28E2-4AAA-A4B9-AA9F9217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Configurations – hybrid ‘resistive + SC’ leads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ECA65-E78E-444D-BC63-4C871C5D8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E92D-7635-4C66-A56F-002324703047}"/>
              </a:ext>
            </a:extLst>
          </p:cNvPr>
          <p:cNvSpPr txBox="1"/>
          <p:nvPr/>
        </p:nvSpPr>
        <p:spPr>
          <a:xfrm>
            <a:off x="557247" y="843280"/>
            <a:ext cx="8029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Helium cooled, 7.5 kA hybrid leads for LHC inner triplet magnet </a:t>
            </a:r>
          </a:p>
          <a:p>
            <a:pPr algn="ctr"/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 distribution boxes (courtesy: Tom Peterson/SLAC)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E7A8D4-3B1E-48B9-A824-6DC21AEE4FF7}"/>
              </a:ext>
            </a:extLst>
          </p:cNvPr>
          <p:cNvGrpSpPr/>
          <p:nvPr/>
        </p:nvGrpSpPr>
        <p:grpSpPr>
          <a:xfrm>
            <a:off x="1399068" y="1840963"/>
            <a:ext cx="6345865" cy="4228923"/>
            <a:chOff x="1399068" y="1840963"/>
            <a:chExt cx="6345865" cy="4228923"/>
          </a:xfrm>
        </p:grpSpPr>
        <p:pic>
          <p:nvPicPr>
            <p:cNvPr id="6" name="Picture 5" descr="HTSleads-DFBX.jpg">
              <a:extLst>
                <a:ext uri="{FF2B5EF4-FFF2-40B4-BE49-F238E27FC236}">
                  <a16:creationId xmlns:a16="http://schemas.microsoft.com/office/drawing/2014/main" id="{BAE34668-2D07-4CAF-A58A-89C7F7CBA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68" y="1840963"/>
              <a:ext cx="6345865" cy="422892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0637CC-7909-4709-9272-D309C8ABFBF2}"/>
                </a:ext>
              </a:extLst>
            </p:cNvPr>
            <p:cNvSpPr txBox="1"/>
            <p:nvPr/>
          </p:nvSpPr>
          <p:spPr>
            <a:xfrm>
              <a:off x="4284921" y="3230066"/>
              <a:ext cx="1231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Calibri Light" panose="020F0302020204030204" pitchFamily="34" charset="0"/>
                  <a:cs typeface="Calibri Light" panose="020F0302020204030204" pitchFamily="34" charset="0"/>
                </a:rPr>
                <a:t>Resistive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D3257E-0995-43EE-9190-1452A92C22DA}"/>
                </a:ext>
              </a:extLst>
            </p:cNvPr>
            <p:cNvSpPr txBox="1"/>
            <p:nvPr/>
          </p:nvSpPr>
          <p:spPr>
            <a:xfrm>
              <a:off x="6151036" y="3391965"/>
              <a:ext cx="675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Calibri Light" panose="020F0302020204030204" pitchFamily="34" charset="0"/>
                  <a:cs typeface="Calibri Light" panose="020F0302020204030204" pitchFamily="34" charset="0"/>
                </a:rPr>
                <a:t>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91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327B722-8ABC-44D0-9148-C204953E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Design of resistive current leads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4AA99-36D0-4CE7-A48B-5E1528979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F496B-484C-40CC-BBEF-13C89B350FDD}"/>
              </a:ext>
            </a:extLst>
          </p:cNvPr>
          <p:cNvSpPr txBox="1"/>
          <p:nvPr/>
        </p:nvSpPr>
        <p:spPr>
          <a:xfrm>
            <a:off x="2703467" y="820105"/>
            <a:ext cx="63694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4C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Heat flow definitions</a:t>
            </a:r>
            <a:endParaRPr lang="en-US" sz="2800" b="1" dirty="0">
              <a:solidFill>
                <a:srgbClr val="004C9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US" baseline="-250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= heat flow entering or leaving the lead from 		     the ambient (</a:t>
            </a:r>
            <a:r>
              <a:rPr lang="en-US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baseline="-250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amb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q(l)  = heat flow at location x</a:t>
            </a:r>
          </a:p>
          <a:p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=  </a:t>
            </a:r>
            <a:r>
              <a:rPr lang="en-US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US" baseline="-250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(l) + </a:t>
            </a:r>
            <a:r>
              <a:rPr lang="en-US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US" baseline="-250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Joule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(l)</a:t>
            </a:r>
          </a:p>
          <a:p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US" baseline="-250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= cryogenic load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A9AB7C-80AE-4558-97C0-6CA1AFBAD6A7}"/>
              </a:ext>
            </a:extLst>
          </p:cNvPr>
          <p:cNvGrpSpPr/>
          <p:nvPr/>
        </p:nvGrpSpPr>
        <p:grpSpPr>
          <a:xfrm>
            <a:off x="357081" y="919483"/>
            <a:ext cx="1904147" cy="5065870"/>
            <a:chOff x="222250" y="1093690"/>
            <a:chExt cx="1904147" cy="50658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F6C540-68BB-44A1-AED2-3FC9EE9079EE}"/>
                </a:ext>
              </a:extLst>
            </p:cNvPr>
            <p:cNvGrpSpPr/>
            <p:nvPr/>
          </p:nvGrpSpPr>
          <p:grpSpPr>
            <a:xfrm>
              <a:off x="263874" y="2022845"/>
              <a:ext cx="1816838" cy="3204537"/>
              <a:chOff x="152114" y="1251477"/>
              <a:chExt cx="1816838" cy="320453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CEECF3F-ACFD-4785-9031-84F8708485DF}"/>
                  </a:ext>
                </a:extLst>
              </p:cNvPr>
              <p:cNvGrpSpPr/>
              <p:nvPr/>
            </p:nvGrpSpPr>
            <p:grpSpPr>
              <a:xfrm>
                <a:off x="357952" y="1251477"/>
                <a:ext cx="1611000" cy="3204537"/>
                <a:chOff x="337820" y="1698896"/>
                <a:chExt cx="1611000" cy="3204537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8F37862-94A9-4F83-911B-A08F88FA18C4}"/>
                    </a:ext>
                  </a:extLst>
                </p:cNvPr>
                <p:cNvGrpSpPr/>
                <p:nvPr/>
              </p:nvGrpSpPr>
              <p:grpSpPr>
                <a:xfrm>
                  <a:off x="337820" y="1707312"/>
                  <a:ext cx="1060849" cy="3131485"/>
                  <a:chOff x="522518" y="1851147"/>
                  <a:chExt cx="1060849" cy="3131485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556EA55A-C00C-423E-BD40-9BE583394289}"/>
                      </a:ext>
                    </a:extLst>
                  </p:cNvPr>
                  <p:cNvGrpSpPr/>
                  <p:nvPr/>
                </p:nvGrpSpPr>
                <p:grpSpPr>
                  <a:xfrm>
                    <a:off x="887151" y="1851147"/>
                    <a:ext cx="696216" cy="3131485"/>
                    <a:chOff x="782048" y="1977263"/>
                    <a:chExt cx="696216" cy="3131485"/>
                  </a:xfrm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5D405A99-6C41-4B6A-BDFC-7861BFB4B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5555" y="2225576"/>
                      <a:ext cx="172709" cy="2732690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A9797896-B8DA-47D9-9B98-EC9BCD7368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2048" y="1977263"/>
                      <a:ext cx="474810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700" dirty="0"/>
                        <a:t>T</a:t>
                      </a:r>
                      <a:r>
                        <a:rPr lang="en-US" sz="2700" baseline="-25000" dirty="0"/>
                        <a:t>h</a:t>
                      </a:r>
                    </a:p>
                  </p:txBody>
                </p:sp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1DFE936C-F86B-4ACD-A7CB-E6306F04BE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7228" y="4600917"/>
                      <a:ext cx="420821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700" dirty="0"/>
                        <a:t>T</a:t>
                      </a:r>
                      <a:r>
                        <a:rPr lang="en-US" sz="2700" baseline="-25000" dirty="0"/>
                        <a:t>c</a:t>
                      </a:r>
                      <a:endParaRPr lang="en-US" sz="2700" dirty="0"/>
                    </a:p>
                  </p:txBody>
                </p:sp>
              </p:grpSp>
              <p:cxnSp>
                <p:nvCxnSpPr>
                  <p:cNvPr id="27" name="Straight Arrow Connector 26">
                    <a:extLst>
                      <a:ext uri="{FF2B5EF4-FFF2-40B4-BE49-F238E27FC236}">
                        <a16:creationId xmlns:a16="http://schemas.microsoft.com/office/drawing/2014/main" id="{D0FDA8AC-A0DC-4216-9880-2C1CFA1FC890}"/>
                      </a:ext>
                    </a:extLst>
                  </p:cNvPr>
                  <p:cNvCxnSpPr/>
                  <p:nvPr/>
                </p:nvCxnSpPr>
                <p:spPr>
                  <a:xfrm>
                    <a:off x="1497011" y="3163614"/>
                    <a:ext cx="0" cy="662152"/>
                  </a:xfrm>
                  <a:prstGeom prst="straightConnector1">
                    <a:avLst/>
                  </a:prstGeom>
                  <a:ln w="57150">
                    <a:solidFill>
                      <a:srgbClr val="00FF00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7496F52-10F7-4DD7-8FCE-94EBD2370B01}"/>
                      </a:ext>
                    </a:extLst>
                  </p:cNvPr>
                  <p:cNvSpPr txBox="1"/>
                  <p:nvPr/>
                </p:nvSpPr>
                <p:spPr>
                  <a:xfrm>
                    <a:off x="522518" y="3272304"/>
                    <a:ext cx="82907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I, q(l)</a:t>
                    </a:r>
                  </a:p>
                </p:txBody>
              </p:sp>
            </p:grp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5DD744D-E538-42ED-89D1-A1EF8DCA42C4}"/>
                    </a:ext>
                  </a:extLst>
                </p:cNvPr>
                <p:cNvSpPr txBox="1"/>
                <p:nvPr/>
              </p:nvSpPr>
              <p:spPr>
                <a:xfrm>
                  <a:off x="1398669" y="1701709"/>
                  <a:ext cx="550151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sz="27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C37E43F-A83D-43E2-818F-2B830A54F163}"/>
                    </a:ext>
                  </a:extLst>
                </p:cNvPr>
                <p:cNvSpPr txBox="1"/>
                <p:nvPr/>
              </p:nvSpPr>
              <p:spPr>
                <a:xfrm>
                  <a:off x="1411493" y="4342182"/>
                  <a:ext cx="537327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sz="27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70540E52-9789-429F-A060-52A925FE9B71}"/>
                    </a:ext>
                  </a:extLst>
                </p:cNvPr>
                <p:cNvCxnSpPr/>
                <p:nvPr/>
              </p:nvCxnSpPr>
              <p:spPr>
                <a:xfrm>
                  <a:off x="1312313" y="1698896"/>
                  <a:ext cx="0" cy="497485"/>
                </a:xfrm>
                <a:prstGeom prst="straightConnector1">
                  <a:avLst/>
                </a:prstGeom>
                <a:ln w="57150">
                  <a:solidFill>
                    <a:srgbClr val="00FF00"/>
                  </a:solidFill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FE1AFEA4-DFBA-47D1-93A1-024C30723465}"/>
                    </a:ext>
                  </a:extLst>
                </p:cNvPr>
                <p:cNvCxnSpPr/>
                <p:nvPr/>
              </p:nvCxnSpPr>
              <p:spPr>
                <a:xfrm>
                  <a:off x="1312313" y="4405948"/>
                  <a:ext cx="0" cy="497485"/>
                </a:xfrm>
                <a:prstGeom prst="straightConnector1">
                  <a:avLst/>
                </a:prstGeom>
                <a:ln w="57150">
                  <a:solidFill>
                    <a:srgbClr val="00FF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01E987-65F6-4A71-8656-97D8D5D6AF69}"/>
                  </a:ext>
                </a:extLst>
              </p:cNvPr>
              <p:cNvSpPr txBox="1"/>
              <p:nvPr/>
            </p:nvSpPr>
            <p:spPr>
              <a:xfrm>
                <a:off x="152114" y="1254290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l=0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64ED1A-A4E7-4AC9-88F0-1DC07F391DF4}"/>
                  </a:ext>
                </a:extLst>
              </p:cNvPr>
              <p:cNvSpPr txBox="1"/>
              <p:nvPr/>
            </p:nvSpPr>
            <p:spPr>
              <a:xfrm>
                <a:off x="152565" y="3915478"/>
                <a:ext cx="6303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l=L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9CC7A2-F4D5-4A33-8954-0C314E68F0DD}"/>
                </a:ext>
              </a:extLst>
            </p:cNvPr>
            <p:cNvGrpSpPr/>
            <p:nvPr/>
          </p:nvGrpSpPr>
          <p:grpSpPr>
            <a:xfrm>
              <a:off x="429419" y="1093690"/>
              <a:ext cx="1046477" cy="677336"/>
              <a:chOff x="4572000" y="4209624"/>
              <a:chExt cx="1046477" cy="677336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4A2C799B-AE01-4CBA-9BDE-90FC65BA4B05}"/>
                  </a:ext>
                </a:extLst>
              </p:cNvPr>
              <p:cNvSpPr/>
              <p:nvPr/>
            </p:nvSpPr>
            <p:spPr>
              <a:xfrm>
                <a:off x="4572000" y="4209624"/>
                <a:ext cx="1046477" cy="677336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CD123E-869B-460E-A1E8-619CD8E8ADAC}"/>
                  </a:ext>
                </a:extLst>
              </p:cNvPr>
              <p:cNvSpPr txBox="1"/>
              <p:nvPr/>
            </p:nvSpPr>
            <p:spPr>
              <a:xfrm>
                <a:off x="4755241" y="4276039"/>
                <a:ext cx="705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2E1741-3D23-4035-8841-4939096798A4}"/>
                </a:ext>
              </a:extLst>
            </p:cNvPr>
            <p:cNvSpPr/>
            <p:nvPr/>
          </p:nvSpPr>
          <p:spPr>
            <a:xfrm>
              <a:off x="222250" y="2022845"/>
              <a:ext cx="1858462" cy="41137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C5FD59-1052-4396-AEE3-BCCAFC484925}"/>
                </a:ext>
              </a:extLst>
            </p:cNvPr>
            <p:cNvSpPr txBox="1"/>
            <p:nvPr/>
          </p:nvSpPr>
          <p:spPr>
            <a:xfrm>
              <a:off x="960372" y="5697895"/>
              <a:ext cx="11660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vacuum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067FD9D-BD36-471D-B259-8F91F99FE1B6}"/>
              </a:ext>
            </a:extLst>
          </p:cNvPr>
          <p:cNvSpPr txBox="1"/>
          <p:nvPr/>
        </p:nvSpPr>
        <p:spPr>
          <a:xfrm>
            <a:off x="2703467" y="3313979"/>
            <a:ext cx="5899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4C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 goal</a:t>
            </a:r>
            <a:r>
              <a:rPr lang="en-US" sz="2800" b="1" dirty="0">
                <a:solidFill>
                  <a:srgbClr val="004C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minimize 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aseline="-25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a given operating current, </a:t>
            </a:r>
            <a:r>
              <a:rPr 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7FE287-45F3-4981-89EE-6058FABCD7B5}"/>
              </a:ext>
            </a:extLst>
          </p:cNvPr>
          <p:cNvSpPr txBox="1"/>
          <p:nvPr/>
        </p:nvSpPr>
        <p:spPr>
          <a:xfrm>
            <a:off x="2703467" y="4327378"/>
            <a:ext cx="6369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4C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Parameter space</a:t>
            </a:r>
            <a:r>
              <a:rPr lang="en-US" sz="2800" b="1" dirty="0">
                <a:solidFill>
                  <a:srgbClr val="004C9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 dimensions – length, L and cross section, </a:t>
            </a:r>
            <a:r>
              <a:rPr lang="en-US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baseline="-25000" dirty="0" err="1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cs</a:t>
            </a:r>
            <a:endParaRPr lang="en-US" baseline="-25000" dirty="0">
              <a:solidFill>
                <a:srgbClr val="8000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 material – thermal conductivity, k(T) and electrical conductivity, </a:t>
            </a:r>
            <a:r>
              <a:rPr lang="el-GR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σ</a:t>
            </a:r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(T) </a:t>
            </a:r>
            <a:endParaRPr lang="en-US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5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1B51-4A5E-4823-BA78-C43D32E8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327B722-8ABC-44D0-9148-C204953E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Design of resistive current leads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DCDB1-64FC-45E5-9455-EB9A5A0DA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Ram C. Dhuley | USPAS Cryogenic Engineering (Jun 21 - Jul 2, 2021)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671D0-1396-4BDA-BC10-DF681866F3B9}"/>
              </a:ext>
            </a:extLst>
          </p:cNvPr>
          <p:cNvSpPr txBox="1"/>
          <p:nvPr/>
        </p:nvSpPr>
        <p:spPr>
          <a:xfrm>
            <a:off x="2550160" y="873760"/>
            <a:ext cx="605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R. McFee (1959) set up a simple 1D model for optimization of resistive leads </a:t>
            </a:r>
            <a:r>
              <a:rPr lang="en-US" u="sng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operating in vacuum.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8A2AE6-9A0E-4079-BCB0-D9D3F304CF72}"/>
              </a:ext>
            </a:extLst>
          </p:cNvPr>
          <p:cNvGrpSpPr/>
          <p:nvPr/>
        </p:nvGrpSpPr>
        <p:grpSpPr>
          <a:xfrm>
            <a:off x="357081" y="919483"/>
            <a:ext cx="1904147" cy="5065870"/>
            <a:chOff x="222250" y="1093690"/>
            <a:chExt cx="1904147" cy="50658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106746-6857-44FC-AEBA-4B31BBF7D781}"/>
                </a:ext>
              </a:extLst>
            </p:cNvPr>
            <p:cNvGrpSpPr/>
            <p:nvPr/>
          </p:nvGrpSpPr>
          <p:grpSpPr>
            <a:xfrm>
              <a:off x="263874" y="2022845"/>
              <a:ext cx="1816838" cy="3204537"/>
              <a:chOff x="152114" y="1251477"/>
              <a:chExt cx="1816838" cy="320453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D4425E-221C-4585-9CC6-07C2F4D806AF}"/>
                  </a:ext>
                </a:extLst>
              </p:cNvPr>
              <p:cNvGrpSpPr/>
              <p:nvPr/>
            </p:nvGrpSpPr>
            <p:grpSpPr>
              <a:xfrm>
                <a:off x="357952" y="1251477"/>
                <a:ext cx="1611000" cy="3204537"/>
                <a:chOff x="337820" y="1698896"/>
                <a:chExt cx="1611000" cy="3204537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D56CB34-A4C2-4F09-B3F3-6090D08969DF}"/>
                    </a:ext>
                  </a:extLst>
                </p:cNvPr>
                <p:cNvGrpSpPr/>
                <p:nvPr/>
              </p:nvGrpSpPr>
              <p:grpSpPr>
                <a:xfrm>
                  <a:off x="337820" y="1707312"/>
                  <a:ext cx="1060849" cy="3131485"/>
                  <a:chOff x="522518" y="1851147"/>
                  <a:chExt cx="1060849" cy="3131485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32816EFE-8F52-4725-87AD-B30F0765D16F}"/>
                      </a:ext>
                    </a:extLst>
                  </p:cNvPr>
                  <p:cNvGrpSpPr/>
                  <p:nvPr/>
                </p:nvGrpSpPr>
                <p:grpSpPr>
                  <a:xfrm>
                    <a:off x="887151" y="1851147"/>
                    <a:ext cx="696216" cy="3131485"/>
                    <a:chOff x="782048" y="1977263"/>
                    <a:chExt cx="696216" cy="3131485"/>
                  </a:xfrm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E82DA745-A446-494E-98F3-CC8BA2E49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5555" y="2225576"/>
                      <a:ext cx="172709" cy="2732690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EC638390-656A-444B-9F04-C8448EDF83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2048" y="1977263"/>
                      <a:ext cx="474810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700" dirty="0"/>
                        <a:t>T</a:t>
                      </a:r>
                      <a:r>
                        <a:rPr lang="en-US" sz="2700" baseline="-25000" dirty="0"/>
                        <a:t>h</a:t>
                      </a:r>
                    </a:p>
                  </p:txBody>
                </p: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B8586587-A924-41B3-9DE0-17424F4B3F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7228" y="4600917"/>
                      <a:ext cx="420821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700" dirty="0"/>
                        <a:t>T</a:t>
                      </a:r>
                      <a:r>
                        <a:rPr lang="en-US" sz="2700" baseline="-25000" dirty="0"/>
                        <a:t>c</a:t>
                      </a:r>
                      <a:endParaRPr lang="en-US" sz="2700" dirty="0"/>
                    </a:p>
                  </p:txBody>
                </p:sp>
              </p:grp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068929A6-3B91-44AB-A5C7-CD44BD235BAE}"/>
                      </a:ext>
                    </a:extLst>
                  </p:cNvPr>
                  <p:cNvCxnSpPr/>
                  <p:nvPr/>
                </p:nvCxnSpPr>
                <p:spPr>
                  <a:xfrm>
                    <a:off x="1497011" y="3163614"/>
                    <a:ext cx="0" cy="662152"/>
                  </a:xfrm>
                  <a:prstGeom prst="straightConnector1">
                    <a:avLst/>
                  </a:prstGeom>
                  <a:ln w="57150">
                    <a:solidFill>
                      <a:srgbClr val="00FF00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E0D9506-5B3E-40DC-AEB2-6D6F8842D5F5}"/>
                      </a:ext>
                    </a:extLst>
                  </p:cNvPr>
                  <p:cNvSpPr txBox="1"/>
                  <p:nvPr/>
                </p:nvSpPr>
                <p:spPr>
                  <a:xfrm>
                    <a:off x="522518" y="3272304"/>
                    <a:ext cx="82907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I, q(l)</a:t>
                    </a:r>
                  </a:p>
                </p:txBody>
              </p: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A38AFC9-03A2-46EB-9362-F832BE0C10C2}"/>
                    </a:ext>
                  </a:extLst>
                </p:cNvPr>
                <p:cNvSpPr txBox="1"/>
                <p:nvPr/>
              </p:nvSpPr>
              <p:spPr>
                <a:xfrm>
                  <a:off x="1398669" y="1701709"/>
                  <a:ext cx="550151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sz="27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272E3DC-DFD5-4ED1-BF4E-48032B3B05DF}"/>
                    </a:ext>
                  </a:extLst>
                </p:cNvPr>
                <p:cNvSpPr txBox="1"/>
                <p:nvPr/>
              </p:nvSpPr>
              <p:spPr>
                <a:xfrm>
                  <a:off x="1411493" y="4342182"/>
                  <a:ext cx="537327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7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sz="27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63EAED5E-1FF2-4ED5-866C-D1AB745297AF}"/>
                    </a:ext>
                  </a:extLst>
                </p:cNvPr>
                <p:cNvCxnSpPr/>
                <p:nvPr/>
              </p:nvCxnSpPr>
              <p:spPr>
                <a:xfrm>
                  <a:off x="1312313" y="1698896"/>
                  <a:ext cx="0" cy="497485"/>
                </a:xfrm>
                <a:prstGeom prst="straightConnector1">
                  <a:avLst/>
                </a:prstGeom>
                <a:ln w="57150">
                  <a:solidFill>
                    <a:srgbClr val="00FF00"/>
                  </a:solidFill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21573647-4ACC-4CF7-8FBD-9670D93F9767}"/>
                    </a:ext>
                  </a:extLst>
                </p:cNvPr>
                <p:cNvCxnSpPr/>
                <p:nvPr/>
              </p:nvCxnSpPr>
              <p:spPr>
                <a:xfrm>
                  <a:off x="1312313" y="4405948"/>
                  <a:ext cx="0" cy="497485"/>
                </a:xfrm>
                <a:prstGeom prst="straightConnector1">
                  <a:avLst/>
                </a:prstGeom>
                <a:ln w="57150">
                  <a:solidFill>
                    <a:srgbClr val="00FF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418CA5-73C8-4912-B9F2-0F56532ABDF9}"/>
                  </a:ext>
                </a:extLst>
              </p:cNvPr>
              <p:cNvSpPr txBox="1"/>
              <p:nvPr/>
            </p:nvSpPr>
            <p:spPr>
              <a:xfrm>
                <a:off x="152114" y="1254290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l=0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FBFF9C-C668-4CD2-9577-C890B0D4CB41}"/>
                  </a:ext>
                </a:extLst>
              </p:cNvPr>
              <p:cNvSpPr txBox="1"/>
              <p:nvPr/>
            </p:nvSpPr>
            <p:spPr>
              <a:xfrm>
                <a:off x="152565" y="3915478"/>
                <a:ext cx="6303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l=L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38CCE6-84A0-4C95-ADEF-90DB7E8B513D}"/>
                </a:ext>
              </a:extLst>
            </p:cNvPr>
            <p:cNvGrpSpPr/>
            <p:nvPr/>
          </p:nvGrpSpPr>
          <p:grpSpPr>
            <a:xfrm>
              <a:off x="429419" y="1093690"/>
              <a:ext cx="1046477" cy="677336"/>
              <a:chOff x="4572000" y="4209624"/>
              <a:chExt cx="1046477" cy="677336"/>
            </a:xfrm>
          </p:grpSpPr>
          <p:sp>
            <p:nvSpPr>
              <p:cNvPr id="14" name="Cloud 13">
                <a:extLst>
                  <a:ext uri="{FF2B5EF4-FFF2-40B4-BE49-F238E27FC236}">
                    <a16:creationId xmlns:a16="http://schemas.microsoft.com/office/drawing/2014/main" id="{87CFB54E-FBE4-4824-8F96-67EB0D386131}"/>
                  </a:ext>
                </a:extLst>
              </p:cNvPr>
              <p:cNvSpPr/>
              <p:nvPr/>
            </p:nvSpPr>
            <p:spPr>
              <a:xfrm>
                <a:off x="4572000" y="4209624"/>
                <a:ext cx="1046477" cy="677336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7D83F3-0C54-4831-ABC4-4FFA0AC3BDE5}"/>
                  </a:ext>
                </a:extLst>
              </p:cNvPr>
              <p:cNvSpPr txBox="1"/>
              <p:nvPr/>
            </p:nvSpPr>
            <p:spPr>
              <a:xfrm>
                <a:off x="4755241" y="4276039"/>
                <a:ext cx="705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24EFC8-2675-4689-AABE-31C8AD2F0665}"/>
                </a:ext>
              </a:extLst>
            </p:cNvPr>
            <p:cNvSpPr/>
            <p:nvPr/>
          </p:nvSpPr>
          <p:spPr>
            <a:xfrm>
              <a:off x="222250" y="2022845"/>
              <a:ext cx="1858462" cy="41137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0EF9BD-9D8A-45BE-8ED1-BAD44E46F74F}"/>
                </a:ext>
              </a:extLst>
            </p:cNvPr>
            <p:cNvSpPr txBox="1"/>
            <p:nvPr/>
          </p:nvSpPr>
          <p:spPr>
            <a:xfrm>
              <a:off x="960372" y="5697895"/>
              <a:ext cx="11660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vacuum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9CEBDB-6CD3-4CD2-B17A-FC0E54A91FE3}"/>
              </a:ext>
            </a:extLst>
          </p:cNvPr>
          <p:cNvGrpSpPr/>
          <p:nvPr/>
        </p:nvGrpSpPr>
        <p:grpSpPr>
          <a:xfrm>
            <a:off x="3108960" y="2146760"/>
            <a:ext cx="4341179" cy="1026795"/>
            <a:chOff x="3108960" y="2146760"/>
            <a:chExt cx="4341179" cy="10267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1FB272-CB2E-46C1-A235-4C02E2498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6126" y="2146760"/>
              <a:ext cx="1624013" cy="1026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91D11F-D915-4A87-9139-26715C382C31}"/>
                </a:ext>
              </a:extLst>
            </p:cNvPr>
            <p:cNvSpPr txBox="1"/>
            <p:nvPr/>
          </p:nvSpPr>
          <p:spPr>
            <a:xfrm>
              <a:off x="3108960" y="2404804"/>
              <a:ext cx="23304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Heat conduction: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D204CD-5227-408D-A484-0F49B71CD6A8}"/>
              </a:ext>
            </a:extLst>
          </p:cNvPr>
          <p:cNvGrpSpPr/>
          <p:nvPr/>
        </p:nvGrpSpPr>
        <p:grpSpPr>
          <a:xfrm>
            <a:off x="3108960" y="3230556"/>
            <a:ext cx="4121151" cy="869633"/>
            <a:chOff x="2550160" y="3067996"/>
            <a:chExt cx="4121151" cy="8696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932D87-FE6F-4936-B395-574961D50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326" y="3067996"/>
              <a:ext cx="1403985" cy="86963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79502C-922A-4B67-8ADE-117E17180DA5}"/>
                </a:ext>
              </a:extLst>
            </p:cNvPr>
            <p:cNvSpPr txBox="1"/>
            <p:nvPr/>
          </p:nvSpPr>
          <p:spPr>
            <a:xfrm>
              <a:off x="2550160" y="3247524"/>
              <a:ext cx="2246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Joule dissipation: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9219F8-0698-460E-90FC-97AAB9A7A54C}"/>
              </a:ext>
            </a:extLst>
          </p:cNvPr>
          <p:cNvGrpSpPr/>
          <p:nvPr/>
        </p:nvGrpSpPr>
        <p:grpSpPr>
          <a:xfrm>
            <a:off x="3103393" y="4161784"/>
            <a:ext cx="4933486" cy="1026795"/>
            <a:chOff x="2544593" y="3897624"/>
            <a:chExt cx="4933486" cy="102679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1366C07-279E-4FF5-BB2D-509B8B210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326" y="3897624"/>
              <a:ext cx="2210753" cy="102679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297710-EE23-4672-9844-54DDE0C2C6A8}"/>
                </a:ext>
              </a:extLst>
            </p:cNvPr>
            <p:cNvSpPr txBox="1"/>
            <p:nvPr/>
          </p:nvSpPr>
          <p:spPr>
            <a:xfrm>
              <a:off x="2544593" y="4020593"/>
              <a:ext cx="2722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Solution (assuming</a:t>
              </a:r>
            </a:p>
            <a:p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constant properties):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46C2C7B-4C37-41A9-BCAF-D36C3D9A3439}"/>
              </a:ext>
            </a:extLst>
          </p:cNvPr>
          <p:cNvSpPr/>
          <p:nvPr/>
        </p:nvSpPr>
        <p:spPr>
          <a:xfrm>
            <a:off x="6171407" y="5102096"/>
            <a:ext cx="1692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0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 = constant of integration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97062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BAB52EC-800C-47DB-856D-403D8606D48A}" vid="{72BDEEEA-038A-4276-9BC1-96D3DCF6C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Fermi_normalScreen</Template>
  <TotalTime>5084</TotalTime>
  <Words>1611</Words>
  <Application>Microsoft Office PowerPoint</Application>
  <PresentationFormat>On-screen Show (4:3)</PresentationFormat>
  <Paragraphs>213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Times New Roman</vt:lpstr>
      <vt:lpstr>Fermilab_PPT_090815</vt:lpstr>
      <vt:lpstr>PowerPoint Presentation</vt:lpstr>
      <vt:lpstr>Goals</vt:lpstr>
      <vt:lpstr>Introduction</vt:lpstr>
      <vt:lpstr>Configurations – conventional ‘resistive’ leads</vt:lpstr>
      <vt:lpstr>Configurations – conventional ‘resistive’ leads</vt:lpstr>
      <vt:lpstr>Configurations – hybrid ‘resistive + SC’ leads</vt:lpstr>
      <vt:lpstr>Configurations – hybrid ‘resistive + SC’ leads</vt:lpstr>
      <vt:lpstr>Design of resistive current leads</vt:lpstr>
      <vt:lpstr>Design of resistive current leads</vt:lpstr>
      <vt:lpstr>Design of resistive current leads</vt:lpstr>
      <vt:lpstr>Design of resistive current leads</vt:lpstr>
      <vt:lpstr>Design of gas cooled resistive current leads</vt:lpstr>
      <vt:lpstr>Design of gas cooled resistive current leads</vt:lpstr>
      <vt:lpstr>Design of hybrid current leads</vt:lpstr>
      <vt:lpstr>Practical design considerations</vt:lpstr>
      <vt:lpstr>Examples of HTS leads</vt:lpstr>
      <vt:lpstr>Examples of HTS leads</vt:lpstr>
      <vt:lpstr>References and 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Dhuley</dc:creator>
  <cp:lastModifiedBy>Irina Novitski x2831,3896 13429N</cp:lastModifiedBy>
  <cp:revision>280</cp:revision>
  <cp:lastPrinted>2014-01-20T19:40:21Z</cp:lastPrinted>
  <dcterms:created xsi:type="dcterms:W3CDTF">2021-03-12T12:26:54Z</dcterms:created>
  <dcterms:modified xsi:type="dcterms:W3CDTF">2025-02-03T13:43:33Z</dcterms:modified>
</cp:coreProperties>
</file>